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4"/>
    <p:sldMasterId id="2147483671" r:id="rId5"/>
    <p:sldMasterId id="2147483687" r:id="rId6"/>
  </p:sldMasterIdLst>
  <p:notesMasterIdLst>
    <p:notesMasterId r:id="rId24"/>
  </p:notesMasterIdLst>
  <p:handoutMasterIdLst>
    <p:handoutMasterId r:id="rId25"/>
  </p:handoutMasterIdLst>
  <p:sldIdLst>
    <p:sldId id="291" r:id="rId7"/>
    <p:sldId id="349" r:id="rId8"/>
    <p:sldId id="350" r:id="rId9"/>
    <p:sldId id="331" r:id="rId10"/>
    <p:sldId id="332" r:id="rId11"/>
    <p:sldId id="275" r:id="rId12"/>
    <p:sldId id="321" r:id="rId13"/>
    <p:sldId id="334" r:id="rId14"/>
    <p:sldId id="338" r:id="rId15"/>
    <p:sldId id="340" r:id="rId16"/>
    <p:sldId id="341" r:id="rId17"/>
    <p:sldId id="344" r:id="rId18"/>
    <p:sldId id="339" r:id="rId19"/>
    <p:sldId id="347" r:id="rId20"/>
    <p:sldId id="336" r:id="rId21"/>
    <p:sldId id="348" r:id="rId22"/>
    <p:sldId id="296" r:id="rId2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63FF"/>
    <a:srgbClr val="F010B5"/>
    <a:srgbClr val="0099FF"/>
    <a:srgbClr val="7ABC32"/>
    <a:srgbClr val="0039AC"/>
    <a:srgbClr val="773A92"/>
    <a:srgbClr val="159B15"/>
    <a:srgbClr val="47CFFF"/>
    <a:srgbClr val="DEA9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8" autoAdjust="0"/>
    <p:restoredTop sz="92491" autoAdjust="0"/>
  </p:normalViewPr>
  <p:slideViewPr>
    <p:cSldViewPr snapToObjects="1">
      <p:cViewPr varScale="1">
        <p:scale>
          <a:sx n="73" d="100"/>
          <a:sy n="73" d="100"/>
        </p:scale>
        <p:origin x="124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30DB22-8BA6-4798-8535-68C4AEFECB47}" type="doc">
      <dgm:prSet loTypeId="urn:microsoft.com/office/officeart/2005/8/layout/vProcess5" loCatId="process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hu-HU"/>
        </a:p>
      </dgm:t>
    </dgm:pt>
    <dgm:pt modelId="{6BB175D6-95ED-46B7-8DEE-06A40907433F}">
      <dgm:prSet phldrT="[Szöveg]" custT="1"/>
      <dgm:spPr/>
      <dgm:t>
        <a:bodyPr/>
        <a:lstStyle/>
        <a:p>
          <a:pPr algn="just"/>
          <a:r>
            <a:rPr kumimoji="0" lang="hu-HU" sz="1400" b="1" i="0" u="none" strike="noStrike" cap="none" spc="0" normalizeH="0" baseline="0" noProof="0" dirty="0" smtClean="0">
              <a:ln/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Esélyteremtő működés segítése, módszertani kultúra     kialakítása</a:t>
          </a:r>
        </a:p>
        <a:p>
          <a:pPr algn="just"/>
          <a:r>
            <a:rPr kumimoji="0" lang="hu-HU" sz="1400" b="1" i="0" u="none" strike="noStrike" cap="none" spc="0" normalizeH="0" baseline="0" noProof="0" dirty="0" smtClean="0">
              <a:ln/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Befogadó szemléletű  képzés/továbbképzések</a:t>
          </a:r>
        </a:p>
        <a:p>
          <a:pPr algn="just"/>
          <a:r>
            <a:rPr kumimoji="0" lang="hu-HU" sz="1400" b="1" i="0" u="none" strike="noStrike" cap="none" spc="0" normalizeH="0" baseline="0" noProof="0" dirty="0" smtClean="0">
              <a:ln/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Felsőoktatási intézményekkel szakmai együttműködés</a:t>
          </a:r>
        </a:p>
        <a:p>
          <a:pPr algn="just"/>
          <a:r>
            <a:rPr kumimoji="0" lang="hu-HU" sz="1400" b="1" i="0" u="none" strike="noStrike" cap="none" spc="0" normalizeH="0" baseline="0" noProof="0" dirty="0" smtClean="0">
              <a:ln/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Jó gyakorlatok terjesztése</a:t>
          </a:r>
          <a:endParaRPr lang="hu-HU" sz="1400" dirty="0">
            <a:solidFill>
              <a:schemeClr val="tx1"/>
            </a:solidFill>
          </a:endParaRPr>
        </a:p>
      </dgm:t>
    </dgm:pt>
    <dgm:pt modelId="{B792A191-A418-40CF-931E-5073DEE4345A}" type="parTrans" cxnId="{32D66EAE-5E7C-4185-B44A-B73135681AE8}">
      <dgm:prSet/>
      <dgm:spPr/>
      <dgm:t>
        <a:bodyPr/>
        <a:lstStyle/>
        <a:p>
          <a:endParaRPr lang="hu-HU"/>
        </a:p>
      </dgm:t>
    </dgm:pt>
    <dgm:pt modelId="{8DD6C966-70C2-4E97-96AE-F26494FF6D62}" type="sibTrans" cxnId="{32D66EAE-5E7C-4185-B44A-B73135681AE8}">
      <dgm:prSet/>
      <dgm:spPr/>
      <dgm:t>
        <a:bodyPr/>
        <a:lstStyle/>
        <a:p>
          <a:endParaRPr lang="hu-HU"/>
        </a:p>
      </dgm:t>
    </dgm:pt>
    <dgm:pt modelId="{B73E891D-BBE1-4339-B0CE-347982A1CF99}">
      <dgm:prSet phldrT="[Szöveg]" custT="1"/>
      <dgm:spPr/>
      <dgm:t>
        <a:bodyPr/>
        <a:lstStyle/>
        <a:p>
          <a:pPr algn="just"/>
          <a:r>
            <a:rPr lang="hu-H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Új pedagógiai módszerek beépítése</a:t>
          </a:r>
        </a:p>
        <a:p>
          <a:pPr algn="just"/>
          <a:r>
            <a:rPr lang="hu-H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Hátránykompenzációs program hatásainak feltárása</a:t>
          </a:r>
        </a:p>
        <a:p>
          <a:pPr algn="just"/>
          <a:r>
            <a:rPr lang="hu-H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Műhelytalálkozók szervezése</a:t>
          </a:r>
        </a:p>
        <a:p>
          <a:pPr algn="just"/>
          <a:r>
            <a:rPr lang="hu-H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Hálózatosodás kialakítása</a:t>
          </a:r>
          <a:endParaRPr lang="hu-HU" sz="1400" dirty="0">
            <a:solidFill>
              <a:schemeClr val="tx1"/>
            </a:solidFill>
          </a:endParaRPr>
        </a:p>
      </dgm:t>
    </dgm:pt>
    <dgm:pt modelId="{61D40DB5-3E23-4B50-889C-1AA6AA48C090}" type="parTrans" cxnId="{18E7C4BF-C0E7-4DC7-8BF7-780F838681F1}">
      <dgm:prSet/>
      <dgm:spPr/>
      <dgm:t>
        <a:bodyPr/>
        <a:lstStyle/>
        <a:p>
          <a:endParaRPr lang="hu-HU"/>
        </a:p>
      </dgm:t>
    </dgm:pt>
    <dgm:pt modelId="{75334B6B-A00C-46CD-BFAB-6B5C2011A6F1}" type="sibTrans" cxnId="{18E7C4BF-C0E7-4DC7-8BF7-780F838681F1}">
      <dgm:prSet/>
      <dgm:spPr/>
      <dgm:t>
        <a:bodyPr/>
        <a:lstStyle/>
        <a:p>
          <a:endParaRPr lang="hu-HU"/>
        </a:p>
      </dgm:t>
    </dgm:pt>
    <dgm:pt modelId="{714DE48B-F2AF-48FC-A683-AECBA977A8AB}">
      <dgm:prSet phldrT="[Szöveg]"/>
      <dgm:spPr/>
      <dgm:t>
        <a:bodyPr/>
        <a:lstStyle/>
        <a:p>
          <a:r>
            <a:rPr lang="hu-H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Lemorzsolódás csökkentése</a:t>
          </a:r>
        </a:p>
        <a:p>
          <a:r>
            <a:rPr lang="hu-H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Munkaerő-piaci esélyek növelése</a:t>
          </a:r>
        </a:p>
        <a:p>
          <a:r>
            <a:rPr lang="hu-H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Társadalmi beilleszkedés elősegítése</a:t>
          </a:r>
          <a:endParaRPr lang="hu-HU" dirty="0">
            <a:solidFill>
              <a:schemeClr val="tx1"/>
            </a:solidFill>
          </a:endParaRPr>
        </a:p>
      </dgm:t>
    </dgm:pt>
    <dgm:pt modelId="{920E1E62-9157-4641-8FF8-EA8E4BFDC136}" type="parTrans" cxnId="{7ADB9B16-8A4D-44AD-8115-A02BBA1C8734}">
      <dgm:prSet/>
      <dgm:spPr/>
      <dgm:t>
        <a:bodyPr/>
        <a:lstStyle/>
        <a:p>
          <a:endParaRPr lang="hu-HU"/>
        </a:p>
      </dgm:t>
    </dgm:pt>
    <dgm:pt modelId="{489671FD-FF8B-4F5B-8681-EEA7BBAA7018}" type="sibTrans" cxnId="{7ADB9B16-8A4D-44AD-8115-A02BBA1C8734}">
      <dgm:prSet/>
      <dgm:spPr/>
      <dgm:t>
        <a:bodyPr/>
        <a:lstStyle/>
        <a:p>
          <a:endParaRPr lang="hu-HU"/>
        </a:p>
      </dgm:t>
    </dgm:pt>
    <dgm:pt modelId="{02BBF6B0-C358-4180-BA25-7C4C064696E5}">
      <dgm:prSet/>
      <dgm:spPr/>
      <dgm:t>
        <a:bodyPr/>
        <a:lstStyle/>
        <a:p>
          <a:r>
            <a:rPr lang="hu-H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Szemléletformálás, tudásmegosztás</a:t>
          </a:r>
        </a:p>
        <a:p>
          <a:r>
            <a:rPr lang="hu-H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Hátrányos helyzetűek támogatása</a:t>
          </a:r>
        </a:p>
        <a:p>
          <a:r>
            <a:rPr lang="hu-H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Végzettség nélküli iskolaelhagyás mérséklése</a:t>
          </a:r>
          <a:endParaRPr lang="hu-HU" dirty="0">
            <a:solidFill>
              <a:schemeClr val="tx1"/>
            </a:solidFill>
          </a:endParaRPr>
        </a:p>
      </dgm:t>
    </dgm:pt>
    <dgm:pt modelId="{291B14F7-A511-4191-BBF3-168C20C76D2B}" type="parTrans" cxnId="{0842F294-9416-42A4-8B39-BC957AB05C0F}">
      <dgm:prSet/>
      <dgm:spPr/>
      <dgm:t>
        <a:bodyPr/>
        <a:lstStyle/>
        <a:p>
          <a:endParaRPr lang="hu-HU"/>
        </a:p>
      </dgm:t>
    </dgm:pt>
    <dgm:pt modelId="{063713B8-5780-4148-A583-7ED59F5D2D63}" type="sibTrans" cxnId="{0842F294-9416-42A4-8B39-BC957AB05C0F}">
      <dgm:prSet/>
      <dgm:spPr/>
      <dgm:t>
        <a:bodyPr/>
        <a:lstStyle/>
        <a:p>
          <a:endParaRPr lang="hu-HU"/>
        </a:p>
      </dgm:t>
    </dgm:pt>
    <dgm:pt modelId="{61A3666A-E3CE-4A0E-81BB-F98CCDEAAAF5}">
      <dgm:prSet/>
      <dgm:spPr/>
      <dgm:t>
        <a:bodyPr/>
        <a:lstStyle/>
        <a:p>
          <a:endParaRPr lang="hu-HU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9E1E08-75A2-4478-965D-EF24D740EA38}" type="parTrans" cxnId="{7307DC3C-310E-4528-B12D-55DAE7A0F7FE}">
      <dgm:prSet/>
      <dgm:spPr/>
      <dgm:t>
        <a:bodyPr/>
        <a:lstStyle/>
        <a:p>
          <a:endParaRPr lang="hu-HU"/>
        </a:p>
      </dgm:t>
    </dgm:pt>
    <dgm:pt modelId="{23104F11-075B-4FEA-939C-44438ABAF1A5}" type="sibTrans" cxnId="{7307DC3C-310E-4528-B12D-55DAE7A0F7FE}">
      <dgm:prSet/>
      <dgm:spPr/>
      <dgm:t>
        <a:bodyPr/>
        <a:lstStyle/>
        <a:p>
          <a:endParaRPr lang="hu-HU"/>
        </a:p>
      </dgm:t>
    </dgm:pt>
    <dgm:pt modelId="{D3AEE268-BAFD-4711-B2CF-2C56BA23558F}" type="pres">
      <dgm:prSet presAssocID="{FF30DB22-8BA6-4798-8535-68C4AEFECB4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EB032C73-5773-4BF6-AFBB-F450AF8B927F}" type="pres">
      <dgm:prSet presAssocID="{FF30DB22-8BA6-4798-8535-68C4AEFECB47}" presName="dummyMaxCanvas" presStyleCnt="0">
        <dgm:presLayoutVars/>
      </dgm:prSet>
      <dgm:spPr/>
    </dgm:pt>
    <dgm:pt modelId="{86C73BF7-5B03-4729-A84C-38E67AAC12D2}" type="pres">
      <dgm:prSet presAssocID="{FF30DB22-8BA6-4798-8535-68C4AEFECB47}" presName="FourNodes_1" presStyleLbl="node1" presStyleIdx="0" presStyleCnt="4" custScaleY="11235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3939B4F-95B8-409F-8316-EBB0F748A054}" type="pres">
      <dgm:prSet presAssocID="{FF30DB22-8BA6-4798-8535-68C4AEFECB47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6375521-AF21-40B2-9E2D-E21104601CF7}" type="pres">
      <dgm:prSet presAssocID="{FF30DB22-8BA6-4798-8535-68C4AEFECB47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3360962-3EE2-4CA4-BBE3-8DD1B766D2A1}" type="pres">
      <dgm:prSet presAssocID="{FF30DB22-8BA6-4798-8535-68C4AEFECB47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424B7DB-B14A-420B-B123-6256CBA2661D}" type="pres">
      <dgm:prSet presAssocID="{FF30DB22-8BA6-4798-8535-68C4AEFECB47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0834786-381A-4558-8C2D-4DCE5960B17F}" type="pres">
      <dgm:prSet presAssocID="{FF30DB22-8BA6-4798-8535-68C4AEFECB47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0398CF9-274B-400A-9ED5-9E1587F181A9}" type="pres">
      <dgm:prSet presAssocID="{FF30DB22-8BA6-4798-8535-68C4AEFECB47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4467D40-36AA-48CB-B9BE-4BC1819F7B6A}" type="pres">
      <dgm:prSet presAssocID="{FF30DB22-8BA6-4798-8535-68C4AEFECB47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6ACFDE5-8E7E-469A-8BCD-601C74A3B45C}" type="pres">
      <dgm:prSet presAssocID="{FF30DB22-8BA6-4798-8535-68C4AEFECB47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62119DE-E82F-44DA-84F0-512D1E02DE3E}" type="pres">
      <dgm:prSet presAssocID="{FF30DB22-8BA6-4798-8535-68C4AEFECB47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93E6530-3C86-4E81-BFF4-7E2BBED30C9A}" type="pres">
      <dgm:prSet presAssocID="{FF30DB22-8BA6-4798-8535-68C4AEFECB47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79022889-FE89-43B4-8F96-ECA456D89B4E}" type="presOf" srcId="{61A3666A-E3CE-4A0E-81BB-F98CCDEAAAF5}" destId="{293E6530-3C86-4E81-BFF4-7E2BBED30C9A}" srcOrd="1" destOrd="1" presId="urn:microsoft.com/office/officeart/2005/8/layout/vProcess5"/>
    <dgm:cxn modelId="{6A3ACD54-3C60-4591-A72F-3CEEE21EE33E}" type="presOf" srcId="{02BBF6B0-C358-4180-BA25-7C4C064696E5}" destId="{462119DE-E82F-44DA-84F0-512D1E02DE3E}" srcOrd="1" destOrd="0" presId="urn:microsoft.com/office/officeart/2005/8/layout/vProcess5"/>
    <dgm:cxn modelId="{A366763E-B586-49AE-A8F1-128F326C5B6E}" type="presOf" srcId="{8DD6C966-70C2-4E97-96AE-F26494FF6D62}" destId="{7424B7DB-B14A-420B-B123-6256CBA2661D}" srcOrd="0" destOrd="0" presId="urn:microsoft.com/office/officeart/2005/8/layout/vProcess5"/>
    <dgm:cxn modelId="{18E7C4BF-C0E7-4DC7-8BF7-780F838681F1}" srcId="{FF30DB22-8BA6-4798-8535-68C4AEFECB47}" destId="{B73E891D-BBE1-4339-B0CE-347982A1CF99}" srcOrd="1" destOrd="0" parTransId="{61D40DB5-3E23-4B50-889C-1AA6AA48C090}" sibTransId="{75334B6B-A00C-46CD-BFAB-6B5C2011A6F1}"/>
    <dgm:cxn modelId="{F96FEC8F-4C5E-439E-9229-08895BE63C4C}" type="presOf" srcId="{02BBF6B0-C358-4180-BA25-7C4C064696E5}" destId="{C6375521-AF21-40B2-9E2D-E21104601CF7}" srcOrd="0" destOrd="0" presId="urn:microsoft.com/office/officeart/2005/8/layout/vProcess5"/>
    <dgm:cxn modelId="{7307DC3C-310E-4528-B12D-55DAE7A0F7FE}" srcId="{714DE48B-F2AF-48FC-A683-AECBA977A8AB}" destId="{61A3666A-E3CE-4A0E-81BB-F98CCDEAAAF5}" srcOrd="0" destOrd="0" parTransId="{3D9E1E08-75A2-4478-965D-EF24D740EA38}" sibTransId="{23104F11-075B-4FEA-939C-44438ABAF1A5}"/>
    <dgm:cxn modelId="{62596153-3B5D-47B3-AD11-A58F03523B8D}" type="presOf" srcId="{714DE48B-F2AF-48FC-A683-AECBA977A8AB}" destId="{293E6530-3C86-4E81-BFF4-7E2BBED30C9A}" srcOrd="1" destOrd="0" presId="urn:microsoft.com/office/officeart/2005/8/layout/vProcess5"/>
    <dgm:cxn modelId="{283EF0BA-1C97-4558-80FC-C1F304012A28}" type="presOf" srcId="{B73E891D-BBE1-4339-B0CE-347982A1CF99}" destId="{83939B4F-95B8-409F-8316-EBB0F748A054}" srcOrd="0" destOrd="0" presId="urn:microsoft.com/office/officeart/2005/8/layout/vProcess5"/>
    <dgm:cxn modelId="{32D66EAE-5E7C-4185-B44A-B73135681AE8}" srcId="{FF30DB22-8BA6-4798-8535-68C4AEFECB47}" destId="{6BB175D6-95ED-46B7-8DEE-06A40907433F}" srcOrd="0" destOrd="0" parTransId="{B792A191-A418-40CF-931E-5073DEE4345A}" sibTransId="{8DD6C966-70C2-4E97-96AE-F26494FF6D62}"/>
    <dgm:cxn modelId="{C8E20FC0-5EA8-4E3D-BB9E-150009BBB630}" type="presOf" srcId="{B73E891D-BBE1-4339-B0CE-347982A1CF99}" destId="{26ACFDE5-8E7E-469A-8BCD-601C74A3B45C}" srcOrd="1" destOrd="0" presId="urn:microsoft.com/office/officeart/2005/8/layout/vProcess5"/>
    <dgm:cxn modelId="{978D8A2A-FFE1-4518-AC85-78D7595F42A5}" type="presOf" srcId="{61A3666A-E3CE-4A0E-81BB-F98CCDEAAAF5}" destId="{F3360962-3EE2-4CA4-BBE3-8DD1B766D2A1}" srcOrd="0" destOrd="1" presId="urn:microsoft.com/office/officeart/2005/8/layout/vProcess5"/>
    <dgm:cxn modelId="{FED7CBE3-6F4A-43AA-9121-03038890DA7F}" type="presOf" srcId="{6BB175D6-95ED-46B7-8DEE-06A40907433F}" destId="{04467D40-36AA-48CB-B9BE-4BC1819F7B6A}" srcOrd="1" destOrd="0" presId="urn:microsoft.com/office/officeart/2005/8/layout/vProcess5"/>
    <dgm:cxn modelId="{5F5A58DB-C500-400C-B182-5C0AA79E4984}" type="presOf" srcId="{063713B8-5780-4148-A583-7ED59F5D2D63}" destId="{30398CF9-274B-400A-9ED5-9E1587F181A9}" srcOrd="0" destOrd="0" presId="urn:microsoft.com/office/officeart/2005/8/layout/vProcess5"/>
    <dgm:cxn modelId="{93320C2E-A169-42E2-A6FC-445AF683809F}" type="presOf" srcId="{714DE48B-F2AF-48FC-A683-AECBA977A8AB}" destId="{F3360962-3EE2-4CA4-BBE3-8DD1B766D2A1}" srcOrd="0" destOrd="0" presId="urn:microsoft.com/office/officeart/2005/8/layout/vProcess5"/>
    <dgm:cxn modelId="{D719EDC3-9443-4D1D-9B6D-D24B7661EA35}" type="presOf" srcId="{6BB175D6-95ED-46B7-8DEE-06A40907433F}" destId="{86C73BF7-5B03-4729-A84C-38E67AAC12D2}" srcOrd="0" destOrd="0" presId="urn:microsoft.com/office/officeart/2005/8/layout/vProcess5"/>
    <dgm:cxn modelId="{0842F294-9416-42A4-8B39-BC957AB05C0F}" srcId="{FF30DB22-8BA6-4798-8535-68C4AEFECB47}" destId="{02BBF6B0-C358-4180-BA25-7C4C064696E5}" srcOrd="2" destOrd="0" parTransId="{291B14F7-A511-4191-BBF3-168C20C76D2B}" sibTransId="{063713B8-5780-4148-A583-7ED59F5D2D63}"/>
    <dgm:cxn modelId="{F2F52DE3-1082-44BF-B1DD-CD531CF5F73C}" type="presOf" srcId="{FF30DB22-8BA6-4798-8535-68C4AEFECB47}" destId="{D3AEE268-BAFD-4711-B2CF-2C56BA23558F}" srcOrd="0" destOrd="0" presId="urn:microsoft.com/office/officeart/2005/8/layout/vProcess5"/>
    <dgm:cxn modelId="{651307E4-DC78-4DDD-BBA6-7D539BDB8241}" type="presOf" srcId="{75334B6B-A00C-46CD-BFAB-6B5C2011A6F1}" destId="{50834786-381A-4558-8C2D-4DCE5960B17F}" srcOrd="0" destOrd="0" presId="urn:microsoft.com/office/officeart/2005/8/layout/vProcess5"/>
    <dgm:cxn modelId="{7ADB9B16-8A4D-44AD-8115-A02BBA1C8734}" srcId="{FF30DB22-8BA6-4798-8535-68C4AEFECB47}" destId="{714DE48B-F2AF-48FC-A683-AECBA977A8AB}" srcOrd="3" destOrd="0" parTransId="{920E1E62-9157-4641-8FF8-EA8E4BFDC136}" sibTransId="{489671FD-FF8B-4F5B-8681-EEA7BBAA7018}"/>
    <dgm:cxn modelId="{BD5DB565-F69A-4318-A17D-53ECEDDE4C77}" type="presParOf" srcId="{D3AEE268-BAFD-4711-B2CF-2C56BA23558F}" destId="{EB032C73-5773-4BF6-AFBB-F450AF8B927F}" srcOrd="0" destOrd="0" presId="urn:microsoft.com/office/officeart/2005/8/layout/vProcess5"/>
    <dgm:cxn modelId="{E3E82009-9EC6-482F-B2D0-93D86A50D9C5}" type="presParOf" srcId="{D3AEE268-BAFD-4711-B2CF-2C56BA23558F}" destId="{86C73BF7-5B03-4729-A84C-38E67AAC12D2}" srcOrd="1" destOrd="0" presId="urn:microsoft.com/office/officeart/2005/8/layout/vProcess5"/>
    <dgm:cxn modelId="{733A2BAB-CFDF-48B3-8F4B-0827CA3E6758}" type="presParOf" srcId="{D3AEE268-BAFD-4711-B2CF-2C56BA23558F}" destId="{83939B4F-95B8-409F-8316-EBB0F748A054}" srcOrd="2" destOrd="0" presId="urn:microsoft.com/office/officeart/2005/8/layout/vProcess5"/>
    <dgm:cxn modelId="{5FC25351-0670-4541-BB26-7E3AB65A0EDA}" type="presParOf" srcId="{D3AEE268-BAFD-4711-B2CF-2C56BA23558F}" destId="{C6375521-AF21-40B2-9E2D-E21104601CF7}" srcOrd="3" destOrd="0" presId="urn:microsoft.com/office/officeart/2005/8/layout/vProcess5"/>
    <dgm:cxn modelId="{FEBA129A-2E0E-42ED-941E-7C9DD42D9A8F}" type="presParOf" srcId="{D3AEE268-BAFD-4711-B2CF-2C56BA23558F}" destId="{F3360962-3EE2-4CA4-BBE3-8DD1B766D2A1}" srcOrd="4" destOrd="0" presId="urn:microsoft.com/office/officeart/2005/8/layout/vProcess5"/>
    <dgm:cxn modelId="{50C90A53-43C3-48E4-BDEB-ABDC5D0164DA}" type="presParOf" srcId="{D3AEE268-BAFD-4711-B2CF-2C56BA23558F}" destId="{7424B7DB-B14A-420B-B123-6256CBA2661D}" srcOrd="5" destOrd="0" presId="urn:microsoft.com/office/officeart/2005/8/layout/vProcess5"/>
    <dgm:cxn modelId="{7E22BB31-02BB-4FD2-8F05-33057CC5C6A4}" type="presParOf" srcId="{D3AEE268-BAFD-4711-B2CF-2C56BA23558F}" destId="{50834786-381A-4558-8C2D-4DCE5960B17F}" srcOrd="6" destOrd="0" presId="urn:microsoft.com/office/officeart/2005/8/layout/vProcess5"/>
    <dgm:cxn modelId="{ABC5B4DB-9A1D-4EE2-93F5-0007D97797E5}" type="presParOf" srcId="{D3AEE268-BAFD-4711-B2CF-2C56BA23558F}" destId="{30398CF9-274B-400A-9ED5-9E1587F181A9}" srcOrd="7" destOrd="0" presId="urn:microsoft.com/office/officeart/2005/8/layout/vProcess5"/>
    <dgm:cxn modelId="{0AA83C4A-90C7-4A65-BB11-A73FC539F647}" type="presParOf" srcId="{D3AEE268-BAFD-4711-B2CF-2C56BA23558F}" destId="{04467D40-36AA-48CB-B9BE-4BC1819F7B6A}" srcOrd="8" destOrd="0" presId="urn:microsoft.com/office/officeart/2005/8/layout/vProcess5"/>
    <dgm:cxn modelId="{CE35523A-5FBD-4B0B-ADBC-4A1F6C94E922}" type="presParOf" srcId="{D3AEE268-BAFD-4711-B2CF-2C56BA23558F}" destId="{26ACFDE5-8E7E-469A-8BCD-601C74A3B45C}" srcOrd="9" destOrd="0" presId="urn:microsoft.com/office/officeart/2005/8/layout/vProcess5"/>
    <dgm:cxn modelId="{06859884-981A-4D1F-AE19-14483DDD112D}" type="presParOf" srcId="{D3AEE268-BAFD-4711-B2CF-2C56BA23558F}" destId="{462119DE-E82F-44DA-84F0-512D1E02DE3E}" srcOrd="10" destOrd="0" presId="urn:microsoft.com/office/officeart/2005/8/layout/vProcess5"/>
    <dgm:cxn modelId="{E758C079-0DCA-4FF6-B2AC-0C3E57E3669A}" type="presParOf" srcId="{D3AEE268-BAFD-4711-B2CF-2C56BA23558F}" destId="{293E6530-3C86-4E81-BFF4-7E2BBED30C9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C73BF7-5B03-4729-A84C-38E67AAC12D2}">
      <dsp:nvSpPr>
        <dsp:cNvPr id="0" name=""/>
        <dsp:cNvSpPr/>
      </dsp:nvSpPr>
      <dsp:spPr>
        <a:xfrm>
          <a:off x="0" y="-34470"/>
          <a:ext cx="6794707" cy="12540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hu-HU" sz="1400" b="1" i="0" u="none" strike="noStrike" kern="1200" cap="none" spc="0" normalizeH="0" baseline="0" noProof="0" dirty="0" smtClean="0">
              <a:ln/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Esélyteremtő működés segítése, módszertani kultúra     kialakítása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hu-HU" sz="1400" b="1" i="0" u="none" strike="noStrike" kern="1200" cap="none" spc="0" normalizeH="0" baseline="0" noProof="0" dirty="0" smtClean="0">
              <a:ln/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Befogadó szemléletű  képzés/továbbképzések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hu-HU" sz="1400" b="1" i="0" u="none" strike="noStrike" kern="1200" cap="none" spc="0" normalizeH="0" baseline="0" noProof="0" dirty="0" smtClean="0">
              <a:ln/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Felsőoktatási intézményekkel szakmai együttműködés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hu-HU" sz="1400" b="1" i="0" u="none" strike="noStrike" kern="1200" cap="none" spc="0" normalizeH="0" baseline="0" noProof="0" dirty="0" smtClean="0">
              <a:ln/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Jó gyakorlatok terjesztése</a:t>
          </a:r>
          <a:endParaRPr lang="hu-HU" sz="1400" kern="1200" dirty="0">
            <a:solidFill>
              <a:schemeClr val="tx1"/>
            </a:solidFill>
          </a:endParaRPr>
        </a:p>
      </dsp:txBody>
      <dsp:txXfrm>
        <a:off x="36730" y="2260"/>
        <a:ext cx="5487866" cy="1180603"/>
      </dsp:txXfrm>
    </dsp:sp>
    <dsp:sp modelId="{83939B4F-95B8-409F-8316-EBB0F748A054}">
      <dsp:nvSpPr>
        <dsp:cNvPr id="0" name=""/>
        <dsp:cNvSpPr/>
      </dsp:nvSpPr>
      <dsp:spPr>
        <a:xfrm>
          <a:off x="569056" y="1353593"/>
          <a:ext cx="6794707" cy="1116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Új pedagógiai módszerek beépítése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Hátránykompenzációs program hatásainak feltárása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Műhelytalálkozók szervezése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Hálózatosodás kialakítása</a:t>
          </a:r>
          <a:endParaRPr lang="hu-HU" sz="1400" kern="1200" dirty="0">
            <a:solidFill>
              <a:schemeClr val="tx1"/>
            </a:solidFill>
          </a:endParaRPr>
        </a:p>
      </dsp:txBody>
      <dsp:txXfrm>
        <a:off x="601748" y="1386285"/>
        <a:ext cx="5434748" cy="1050797"/>
      </dsp:txXfrm>
    </dsp:sp>
    <dsp:sp modelId="{C6375521-AF21-40B2-9E2D-E21104601CF7}">
      <dsp:nvSpPr>
        <dsp:cNvPr id="0" name=""/>
        <dsp:cNvSpPr/>
      </dsp:nvSpPr>
      <dsp:spPr>
        <a:xfrm>
          <a:off x="1129620" y="2672717"/>
          <a:ext cx="6794707" cy="1116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Szemléletformálás, tudásmegosztás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Hátrányos helyzetűek támogatása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Végzettség nélküli iskolaelhagyás mérséklése</a:t>
          </a:r>
          <a:endParaRPr lang="hu-HU" sz="1400" kern="1200" dirty="0">
            <a:solidFill>
              <a:schemeClr val="tx1"/>
            </a:solidFill>
          </a:endParaRPr>
        </a:p>
      </dsp:txBody>
      <dsp:txXfrm>
        <a:off x="1162312" y="2705409"/>
        <a:ext cx="5443241" cy="1050797"/>
      </dsp:txXfrm>
    </dsp:sp>
    <dsp:sp modelId="{F3360962-3EE2-4CA4-BBE3-8DD1B766D2A1}">
      <dsp:nvSpPr>
        <dsp:cNvPr id="0" name=""/>
        <dsp:cNvSpPr/>
      </dsp:nvSpPr>
      <dsp:spPr>
        <a:xfrm>
          <a:off x="1698676" y="3991841"/>
          <a:ext cx="6794707" cy="1116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Lemorzsolódás csökkentése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Munkaerő-piaci esélyek növelése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Társadalmi beilleszkedés elősegítése</a:t>
          </a:r>
          <a:endParaRPr lang="hu-HU" sz="1400" kern="1200" dirty="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u-HU" sz="11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31368" y="4024533"/>
        <a:ext cx="5434748" cy="1050797"/>
      </dsp:txXfrm>
    </dsp:sp>
    <dsp:sp modelId="{7424B7DB-B14A-420B-B123-6256CBA2661D}">
      <dsp:nvSpPr>
        <dsp:cNvPr id="0" name=""/>
        <dsp:cNvSpPr/>
      </dsp:nvSpPr>
      <dsp:spPr>
        <a:xfrm>
          <a:off x="6069189" y="889363"/>
          <a:ext cx="725517" cy="72551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3400" kern="1200"/>
        </a:p>
      </dsp:txBody>
      <dsp:txXfrm>
        <a:off x="6232430" y="889363"/>
        <a:ext cx="399035" cy="545952"/>
      </dsp:txXfrm>
    </dsp:sp>
    <dsp:sp modelId="{50834786-381A-4558-8C2D-4DCE5960B17F}">
      <dsp:nvSpPr>
        <dsp:cNvPr id="0" name=""/>
        <dsp:cNvSpPr/>
      </dsp:nvSpPr>
      <dsp:spPr>
        <a:xfrm>
          <a:off x="6638245" y="2208487"/>
          <a:ext cx="725517" cy="72551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3400" kern="1200"/>
        </a:p>
      </dsp:txBody>
      <dsp:txXfrm>
        <a:off x="6801486" y="2208487"/>
        <a:ext cx="399035" cy="545952"/>
      </dsp:txXfrm>
    </dsp:sp>
    <dsp:sp modelId="{30398CF9-274B-400A-9ED5-9E1587F181A9}">
      <dsp:nvSpPr>
        <dsp:cNvPr id="0" name=""/>
        <dsp:cNvSpPr/>
      </dsp:nvSpPr>
      <dsp:spPr>
        <a:xfrm>
          <a:off x="7198809" y="3527611"/>
          <a:ext cx="725517" cy="72551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3400" kern="1200"/>
        </a:p>
      </dsp:txBody>
      <dsp:txXfrm>
        <a:off x="7362050" y="3527611"/>
        <a:ext cx="399035" cy="5459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0CEBF-108E-49B7-AD77-F1D5B5EB0715}" type="datetimeFigureOut">
              <a:rPr lang="hu-HU" smtClean="0"/>
              <a:t>2017. 11. 30.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D27F82-2D51-465C-94E1-D2AA344438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4223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2017. 11. 30.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A5C11E-540C-488B-B718-84796C0B45F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416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>
                <a:solidFill>
                  <a:prstClr val="black"/>
                </a:solidFill>
              </a:rPr>
              <a:pPr/>
              <a:t>8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438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2017. 11. 30.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2017. 11. 30.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329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2017. 11. 30.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249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2017. 11. 30.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005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2017. 11. 30.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763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2017. 11. 30.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757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2017. 11. 30.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016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2017. 11. 30.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215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2017. 11. 30.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8041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2017. 11. 30.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996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2017. 11. 30.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834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2017. 11. 30.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2017. 11. 30.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5449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326336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0" y="1600200"/>
            <a:ext cx="33528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856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4111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142871-7357-434F-A8F3-CECC6D136A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C4939-F161-2245-8138-B1FA9F0D3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hu-HU" sz="2400" b="1" cap="all" smtClean="0">
                <a:solidFill>
                  <a:srgbClr val="FFFFFF"/>
                </a:solidFill>
                <a:latin typeface="Arial"/>
                <a:cs typeface="Arial"/>
              </a:rPr>
              <a:t>Click to edit Master title style</a:t>
            </a:r>
            <a:endParaRPr lang="en-US" sz="2400" b="1" cap="all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64575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2017. 11. 30.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35030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2017. 11. 30.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1811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2017. 11. 30.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83397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2017. 11. 30.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91859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2017. 11. 30.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2795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2017. 11. 30.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2017. 11. 30.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12891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2017. 11. 30.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50226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2017. 11. 30.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53552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2017. 11. 30.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0389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2017. 11. 30.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82084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2017. 11. 30.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90786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0" y="1600200"/>
            <a:ext cx="33528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0908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484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142871-7357-434F-A8F3-CECC6D136ADE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C4939-F161-2245-8138-B1FA9F0D34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Click to edit Master title style</a:t>
            </a:r>
            <a:endParaRPr kumimoji="0" lang="en-US" sz="2400" b="1" i="0" u="none" strike="noStrike" kern="1200" cap="all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8383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2017. 11. 30.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2017. 11. 30.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2017. 11. 30.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2017. 11. 30.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1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2017. 11. 30.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2017. 11. 30.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8" descr="prezentacio_2020_beliv_bg_ME.jpg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15" y="0"/>
            <a:ext cx="914256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005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2017. 11. 30.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3955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717928" y="764704"/>
            <a:ext cx="8424935" cy="165618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hu-H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EFOP-3.1.7-16-2016-00001 „esélyteremtés </a:t>
            </a:r>
            <a:r>
              <a:rPr lang="hu-H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hu-H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köznevelésben”</a:t>
            </a:r>
            <a:br>
              <a:rPr lang="hu-H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c. kiemelt  projekt</a:t>
            </a:r>
            <a:r>
              <a:rPr lang="hu-H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u-H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23529" y="5718109"/>
            <a:ext cx="27363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Esélyteremtés a köznevelésben</a:t>
            </a:r>
            <a:endParaRPr kumimoji="0" lang="hu-HU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EFOP-3.1.7-16-2016-00001</a:t>
            </a:r>
            <a:endParaRPr kumimoji="0" lang="hu-HU" altLang="hu-HU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323528" y="4005064"/>
            <a:ext cx="4050565" cy="93610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hu-H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Brassói Sándor</a:t>
            </a:r>
          </a:p>
          <a:p>
            <a:r>
              <a:rPr lang="hu-H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Köznevelési elnökhelyettes</a:t>
            </a:r>
            <a:endParaRPr lang="hu-H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884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936104"/>
          </a:xfrm>
        </p:spPr>
        <p:txBody>
          <a:bodyPr>
            <a:normAutofit/>
          </a:bodyPr>
          <a:lstStyle/>
          <a:p>
            <a:r>
              <a:rPr lang="hu-HU" sz="2400" dirty="0" smtClean="0"/>
              <a:t>ETIPE - Esélyteremtő intézményfejlesztési </a:t>
            </a:r>
            <a:r>
              <a:rPr lang="hu-HU" sz="2400" dirty="0"/>
              <a:t>	 </a:t>
            </a:r>
            <a:r>
              <a:rPr lang="hu-HU" sz="2400" dirty="0" smtClean="0"/>
              <a:t>  program és eszközrendszer</a:t>
            </a:r>
            <a:endParaRPr lang="hu-HU" sz="2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1340768"/>
            <a:ext cx="8579296" cy="4785395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hu-H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Célcsoportok</a:t>
            </a:r>
            <a:r>
              <a:rPr lang="hu-HU" sz="2000" dirty="0" smtClean="0"/>
              <a:t>: óvodák, általános iskolák, középiskolák, kollégiumok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hu-H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Alapelvek, prioritások</a:t>
            </a:r>
            <a:endParaRPr lang="hu-HU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hu-HU" sz="2000" dirty="0" smtClean="0"/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hu-HU" sz="1800" dirty="0" smtClean="0"/>
              <a:t>Autentikus intézményfejlesztés kiemelten </a:t>
            </a:r>
            <a:r>
              <a:rPr lang="hu-HU" sz="1800" dirty="0"/>
              <a:t>kezeli a hátrányos </a:t>
            </a:r>
            <a:r>
              <a:rPr lang="hu-HU" sz="1800" dirty="0" smtClean="0"/>
              <a:t>	helyzetű </a:t>
            </a:r>
            <a:r>
              <a:rPr lang="hu-HU" sz="1800" dirty="0"/>
              <a:t>gyermekek/tanulók szükségleteihez igazodó </a:t>
            </a:r>
            <a:r>
              <a:rPr lang="hu-HU" sz="1800" b="1" dirty="0"/>
              <a:t>szemlélet- </a:t>
            </a:r>
            <a:r>
              <a:rPr lang="hu-HU" sz="1800" b="1" dirty="0" smtClean="0"/>
              <a:t>és </a:t>
            </a:r>
            <a:r>
              <a:rPr lang="hu-HU" sz="1800" b="1" dirty="0"/>
              <a:t>tanulási paradigma-váltást, a reflektív gondolkodás </a:t>
            </a:r>
            <a:r>
              <a:rPr lang="hu-HU" sz="1800" b="1" dirty="0" smtClean="0"/>
              <a:t>fejlesztését</a:t>
            </a:r>
            <a:r>
              <a:rPr lang="hu-HU" sz="1800" b="1" dirty="0"/>
              <a:t>. </a:t>
            </a:r>
            <a:endParaRPr lang="hu-HU" sz="1800" b="1" dirty="0" smtClean="0"/>
          </a:p>
          <a:p>
            <a:pPr marL="0" indent="0" algn="just"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hu-HU" sz="1800" dirty="0"/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hu-HU" sz="1800" dirty="0"/>
              <a:t>A fejlesztés az intézményben meglévő, </a:t>
            </a:r>
            <a:r>
              <a:rPr lang="hu-HU" sz="1800" b="1" dirty="0"/>
              <a:t>előzetes tudásra, a mérések és vizsgálatok eredményeire </a:t>
            </a:r>
            <a:r>
              <a:rPr lang="hu-HU" sz="1800" b="1" dirty="0" smtClean="0"/>
              <a:t>épít.</a:t>
            </a:r>
          </a:p>
          <a:p>
            <a:pPr marL="0" indent="0" algn="just"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hu-HU" sz="1800" b="1" dirty="0" smtClean="0"/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</a:pPr>
            <a:r>
              <a:rPr lang="hu-HU" sz="1800" dirty="0"/>
              <a:t>Az esélyteremtő intézmény </a:t>
            </a:r>
            <a:r>
              <a:rPr lang="hu-HU" sz="1800" dirty="0" smtClean="0"/>
              <a:t> </a:t>
            </a:r>
            <a:r>
              <a:rPr lang="hu-HU" sz="1800" dirty="0"/>
              <a:t>a gyermekek/diákok körében </a:t>
            </a:r>
            <a:r>
              <a:rPr lang="hu-HU" sz="1800" b="1" dirty="0"/>
              <a:t>személyre szabott fejlesztést valósít meg</a:t>
            </a:r>
            <a:r>
              <a:rPr lang="hu-HU" sz="1800" dirty="0"/>
              <a:t>, melynek lényege: a jelenlegi és a kívánt állapot (</a:t>
            </a:r>
            <a:r>
              <a:rPr lang="hu-HU" sz="1800" dirty="0" err="1"/>
              <a:t>szociabilitás</a:t>
            </a:r>
            <a:r>
              <a:rPr lang="hu-HU" sz="1800" dirty="0"/>
              <a:t>, képességek, tudás, kapcsolatok….) közötti </a:t>
            </a:r>
            <a:r>
              <a:rPr lang="hu-HU" sz="1800" dirty="0" smtClean="0"/>
              <a:t>különbségből </a:t>
            </a:r>
            <a:r>
              <a:rPr lang="hu-HU" sz="1800" dirty="0"/>
              <a:t>fakadó szükségletek minél pontosabb, </a:t>
            </a:r>
            <a:r>
              <a:rPr lang="hu-HU" sz="1800" b="1" dirty="0"/>
              <a:t>méréseken, </a:t>
            </a:r>
            <a:r>
              <a:rPr lang="hu-HU" sz="1800" b="1" dirty="0" smtClean="0"/>
              <a:t>vizsgálatokon </a:t>
            </a:r>
            <a:r>
              <a:rPr lang="hu-HU" sz="1800" b="1" dirty="0"/>
              <a:t>alapuló feltárása </a:t>
            </a:r>
            <a:r>
              <a:rPr lang="hu-HU" sz="1800" dirty="0"/>
              <a:t>és az erre épülő</a:t>
            </a:r>
            <a:r>
              <a:rPr lang="hu-HU" sz="1800" b="1" dirty="0"/>
              <a:t>, differenciált fejlesztés</a:t>
            </a:r>
            <a:r>
              <a:rPr lang="hu-HU" sz="1800" dirty="0"/>
              <a:t>. </a:t>
            </a:r>
            <a:endParaRPr lang="hu-HU" sz="1800" dirty="0" smtClean="0"/>
          </a:p>
          <a:p>
            <a:pPr marL="0" indent="0" algn="just"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hu-HU" sz="1800" dirty="0"/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</a:pPr>
            <a:r>
              <a:rPr lang="hu-HU" sz="1800" b="1" dirty="0"/>
              <a:t>E</a:t>
            </a:r>
            <a:r>
              <a:rPr lang="hu-HU" sz="1800" b="1" dirty="0" smtClean="0"/>
              <a:t>lutasítja </a:t>
            </a:r>
            <a:r>
              <a:rPr lang="hu-HU" sz="1800" b="1" dirty="0"/>
              <a:t>a negatív diszkrimináció </a:t>
            </a:r>
            <a:r>
              <a:rPr lang="hu-HU" sz="1800" dirty="0"/>
              <a:t>minden megnyilvánulási formáját, adottságként fogadja el és kezeli a gyermeki/tanulói sokféleséget. </a:t>
            </a:r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hu-HU" sz="2000" dirty="0"/>
          </a:p>
          <a:p>
            <a:pPr algn="just"/>
            <a:endParaRPr lang="hu-HU" sz="2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07504" y="6255370"/>
            <a:ext cx="63066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Esélyteremtés a köznevelésben</a:t>
            </a:r>
            <a:endParaRPr kumimoji="0" lang="hu-HU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EFOP-3.1.7-16-2016-00001</a:t>
            </a:r>
            <a:endParaRPr kumimoji="0" lang="hu-HU" altLang="hu-HU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38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07504" y="6126163"/>
            <a:ext cx="63066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Esélyteremtés a köznevelésben</a:t>
            </a:r>
            <a:endParaRPr kumimoji="0" lang="hu-HU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EFOP-3.1.7-16-2016-00001</a:t>
            </a:r>
            <a:endParaRPr kumimoji="0" lang="hu-HU" altLang="hu-HU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467544" y="214529"/>
            <a:ext cx="7776864" cy="7515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hu-HU" sz="2400" dirty="0" smtClean="0"/>
              <a:t>ETIPE - Esélyteremtő intézményfejlesztési 	</a:t>
            </a:r>
            <a:r>
              <a:rPr lang="hu-HU" sz="2400" dirty="0"/>
              <a:t> </a:t>
            </a:r>
            <a:r>
              <a:rPr lang="hu-HU" sz="2400" dirty="0" smtClean="0"/>
              <a:t>  program és eszközrendszer</a:t>
            </a:r>
            <a:endParaRPr lang="hu-HU" sz="2400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436280" y="1268760"/>
            <a:ext cx="8229600" cy="4850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program és eszközrendszer sajátosságai</a:t>
            </a:r>
            <a:endParaRPr lang="hu-HU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hu-HU" sz="2000" dirty="0" smtClean="0"/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hu-HU" sz="1800" b="1" dirty="0"/>
              <a:t>T</a:t>
            </a:r>
            <a:r>
              <a:rPr lang="hu-HU" sz="1800" b="1" dirty="0" smtClean="0"/>
              <a:t>eljes </a:t>
            </a:r>
            <a:r>
              <a:rPr lang="hu-HU" sz="1800" b="1" dirty="0"/>
              <a:t>intézményi közösség elköteleződésével és folyamatos tevékenységével valósulhat </a:t>
            </a:r>
            <a:r>
              <a:rPr lang="hu-HU" sz="1800" b="1" dirty="0" smtClean="0"/>
              <a:t>meg.</a:t>
            </a:r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hu-HU" sz="1800" b="1" dirty="0"/>
              <a:t>T</a:t>
            </a:r>
            <a:r>
              <a:rPr lang="hu-HU" sz="1800" b="1" dirty="0" smtClean="0"/>
              <a:t>udatosság </a:t>
            </a:r>
            <a:r>
              <a:rPr lang="hu-HU" sz="1800" b="1" dirty="0"/>
              <a:t>és tervszerűség</a:t>
            </a:r>
            <a:r>
              <a:rPr lang="hu-HU" sz="1800" dirty="0"/>
              <a:t>, valamint a </a:t>
            </a:r>
            <a:r>
              <a:rPr lang="hu-HU" sz="1800" b="1" dirty="0"/>
              <a:t>folyamat jelleg</a:t>
            </a:r>
            <a:r>
              <a:rPr lang="hu-HU" sz="1800" dirty="0"/>
              <a:t>, aminek nincs előre kitűzhető végállapota, hiszen </a:t>
            </a:r>
            <a:r>
              <a:rPr lang="hu-HU" sz="1800" b="1" dirty="0"/>
              <a:t>állandó megújulást</a:t>
            </a:r>
            <a:r>
              <a:rPr lang="hu-HU" sz="1800" dirty="0"/>
              <a:t>, a változó társadalmi elvárásokra való reagálást </a:t>
            </a:r>
            <a:r>
              <a:rPr lang="hu-HU" sz="1800" dirty="0" smtClean="0"/>
              <a:t>igényel.</a:t>
            </a:r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hu-HU" sz="1800" dirty="0" smtClean="0"/>
              <a:t>A fejlesztés </a:t>
            </a:r>
            <a:r>
              <a:rPr lang="hu-HU" sz="1800" dirty="0"/>
              <a:t>területeit, összetevőit </a:t>
            </a:r>
            <a:r>
              <a:rPr lang="hu-HU" sz="1800" b="1" dirty="0"/>
              <a:t>az óvoda, az iskola és a kollégium mindhárom (intézményi, csoportszobai/osztálytermi és a gyermek/tanuló) szintjén értelmezi</a:t>
            </a:r>
            <a:r>
              <a:rPr lang="hu-HU" sz="1800" b="1" dirty="0" smtClean="0"/>
              <a:t>.</a:t>
            </a:r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hu-HU" sz="1800" b="1" dirty="0"/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hu-HU" sz="1800" b="1" dirty="0" smtClean="0"/>
          </a:p>
          <a:p>
            <a:pPr marL="0" indent="0" algn="just"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hu-HU" sz="1800" b="1" dirty="0" smtClean="0"/>
              <a:t> </a:t>
            </a:r>
            <a:endParaRPr lang="hu-HU" sz="1800" dirty="0" smtClean="0"/>
          </a:p>
          <a:p>
            <a:endParaRPr lang="hu-HU" sz="2000" dirty="0"/>
          </a:p>
        </p:txBody>
      </p:sp>
      <p:sp>
        <p:nvSpPr>
          <p:cNvPr id="7" name="Téglalap 6"/>
          <p:cNvSpPr/>
          <p:nvPr/>
        </p:nvSpPr>
        <p:spPr>
          <a:xfrm>
            <a:off x="436280" y="4602288"/>
            <a:ext cx="8024152" cy="136815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 smtClean="0">
                <a:ln w="0"/>
                <a:solidFill>
                  <a:schemeClr val="tx1"/>
                </a:solidFill>
              </a:rPr>
              <a:t>Az esélyteremtő intézmény kulcsszavai</a:t>
            </a:r>
          </a:p>
          <a:p>
            <a:pPr algn="just"/>
            <a:endParaRPr lang="hu-HU" sz="1400" b="1" dirty="0" smtClean="0">
              <a:ln w="0"/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hu-HU" sz="1200" b="1" dirty="0" smtClean="0">
                <a:ln w="0"/>
                <a:solidFill>
                  <a:schemeClr val="accent1">
                    <a:lumMod val="75000"/>
                  </a:schemeClr>
                </a:solidFill>
              </a:rPr>
              <a:t>személyes figyelem		bizalom			tudatosság				rendszerszemlélet </a:t>
            </a:r>
          </a:p>
          <a:p>
            <a:pPr algn="just"/>
            <a:r>
              <a:rPr lang="hu-HU" sz="1200" b="1" dirty="0">
                <a:ln w="0"/>
                <a:solidFill>
                  <a:schemeClr val="accent1">
                    <a:lumMod val="75000"/>
                  </a:schemeClr>
                </a:solidFill>
              </a:rPr>
              <a:t>k</a:t>
            </a:r>
            <a:r>
              <a:rPr lang="hu-HU" sz="1200" b="1" dirty="0" smtClean="0">
                <a:ln w="0"/>
                <a:solidFill>
                  <a:schemeClr val="accent1">
                    <a:lumMod val="75000"/>
                  </a:schemeClr>
                </a:solidFill>
              </a:rPr>
              <a:t>ölcsönös tisztelet 		partnerség			hitelesség	     	    		konkrétság	   	</a:t>
            </a:r>
          </a:p>
          <a:p>
            <a:pPr algn="just"/>
            <a:r>
              <a:rPr lang="hu-HU" sz="1200" b="1" dirty="0" smtClean="0">
                <a:ln w="0"/>
                <a:solidFill>
                  <a:schemeClr val="accent1">
                    <a:lumMod val="75000"/>
                  </a:schemeClr>
                </a:solidFill>
              </a:rPr>
              <a:t>őszinteség				méltányosság		felelősségvállalás			aktivitás</a:t>
            </a:r>
            <a:endParaRPr lang="hu-HU" sz="1200" b="1" dirty="0">
              <a:ln w="0"/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55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012443" cy="936104"/>
          </a:xfrm>
        </p:spPr>
        <p:txBody>
          <a:bodyPr>
            <a:normAutofit fontScale="90000"/>
          </a:bodyPr>
          <a:lstStyle/>
          <a:p>
            <a:r>
              <a:rPr lang="hu-HU" dirty="0"/>
              <a:t>ETIPE - Esélyteremtő intézményfejlesztési 	   </a:t>
            </a:r>
            <a:r>
              <a:rPr lang="hu-HU" dirty="0" smtClean="0"/>
              <a:t>	  program </a:t>
            </a:r>
            <a:r>
              <a:rPr lang="hu-HU" dirty="0"/>
              <a:t>és eszközrendszer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hu-HU" sz="3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Várható eredmények</a:t>
            </a:r>
            <a:endParaRPr lang="hu-HU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hu-HU" dirty="0"/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hu-HU" dirty="0"/>
              <a:t>H</a:t>
            </a:r>
            <a:r>
              <a:rPr lang="hu-HU" dirty="0" smtClean="0"/>
              <a:t>atékonyabban </a:t>
            </a:r>
            <a:r>
              <a:rPr lang="hu-HU" dirty="0"/>
              <a:t>valósul meg az </a:t>
            </a:r>
            <a:r>
              <a:rPr lang="hu-HU" b="1" dirty="0"/>
              <a:t>alapkészségek</a:t>
            </a:r>
            <a:r>
              <a:rPr lang="hu-HU" dirty="0"/>
              <a:t> és a </a:t>
            </a:r>
            <a:r>
              <a:rPr lang="hu-HU" b="1" dirty="0"/>
              <a:t>kulcskompetenciák fejlesztése</a:t>
            </a:r>
            <a:r>
              <a:rPr lang="hu-HU" dirty="0"/>
              <a:t>, amelynek eredményeként javulnak az országos kompetenciamérés tanulói és intézményi eredményei. </a:t>
            </a:r>
            <a:endParaRPr lang="hu-HU" dirty="0" smtClean="0"/>
          </a:p>
          <a:p>
            <a:pPr marL="0" indent="0" algn="just"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hu-HU" dirty="0"/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hu-HU" dirty="0" smtClean="0"/>
              <a:t>Erősödik </a:t>
            </a:r>
            <a:r>
              <a:rPr lang="hu-HU" dirty="0"/>
              <a:t>az </a:t>
            </a:r>
            <a:r>
              <a:rPr lang="hu-HU" b="1" dirty="0"/>
              <a:t>intézmények hátránykompenzáló képessége</a:t>
            </a:r>
            <a:r>
              <a:rPr lang="hu-HU" dirty="0"/>
              <a:t>, ezáltal csökken a kudarcélmény, a korai </a:t>
            </a:r>
            <a:r>
              <a:rPr lang="hu-HU" dirty="0" smtClean="0"/>
              <a:t>iskolaelhagyás</a:t>
            </a:r>
            <a:r>
              <a:rPr lang="hu-HU" dirty="0"/>
              <a:t>. </a:t>
            </a:r>
            <a:endParaRPr lang="hu-HU" dirty="0" smtClean="0"/>
          </a:p>
          <a:p>
            <a:pPr marL="0" indent="0" algn="just"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hu-HU" dirty="0"/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hu-HU" dirty="0" smtClean="0"/>
              <a:t>A </a:t>
            </a:r>
            <a:r>
              <a:rPr lang="hu-HU" dirty="0"/>
              <a:t>sikeres óvodai és iskolai </a:t>
            </a:r>
            <a:r>
              <a:rPr lang="hu-HU" b="1" dirty="0"/>
              <a:t>beilleszkedés, a személyiség kibontakoztatása,</a:t>
            </a:r>
            <a:r>
              <a:rPr lang="hu-HU" dirty="0"/>
              <a:t> a szülők bevonása garanciája lehet az </a:t>
            </a:r>
            <a:r>
              <a:rPr lang="hu-HU" b="1" dirty="0"/>
              <a:t>életkezdési és munkaerő-piaci esélyek növelésének</a:t>
            </a:r>
            <a:r>
              <a:rPr lang="hu-HU" dirty="0"/>
              <a:t>, ezáltal a társadalmi felzárkózásnak. </a:t>
            </a:r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endParaRPr lang="hu-HU" dirty="0"/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hu-HU" dirty="0" smtClean="0"/>
              <a:t> </a:t>
            </a:r>
            <a:r>
              <a:rPr lang="hu-HU" dirty="0"/>
              <a:t>A minden gyermekre, fiatalra kiterjedő </a:t>
            </a:r>
            <a:r>
              <a:rPr lang="hu-HU" b="1" dirty="0"/>
              <a:t>esélyteremtés hosszú távon a társadalmi mobilitás irányába </a:t>
            </a:r>
            <a:r>
              <a:rPr lang="hu-HU" b="1" dirty="0" smtClean="0"/>
              <a:t>hat.</a:t>
            </a:r>
            <a:endParaRPr lang="hu-HU" b="1" dirty="0"/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3318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260648"/>
            <a:ext cx="7868427" cy="648072"/>
          </a:xfrm>
        </p:spPr>
        <p:txBody>
          <a:bodyPr/>
          <a:lstStyle/>
          <a:p>
            <a:r>
              <a:rPr lang="hu-HU" dirty="0" smtClean="0"/>
              <a:t>Hátránykompenzáció Tevékenységei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25279" y="1269334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hu-HU" sz="2200" dirty="0" smtClean="0"/>
              <a:t>Tanoda program</a:t>
            </a:r>
            <a:endParaRPr lang="hu-HU" sz="220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22920" y="1986089"/>
            <a:ext cx="4040188" cy="4206453"/>
          </a:xfrm>
          <a:solidFill>
            <a:schemeClr val="bg1">
              <a:lumMod val="95000"/>
            </a:schemeClr>
          </a:solidFill>
        </p:spPr>
        <p:txBody>
          <a:bodyPr>
            <a:normAutofit fontScale="77500" lnSpcReduction="20000"/>
          </a:bodyPr>
          <a:lstStyle/>
          <a:p>
            <a:endParaRPr lang="hu-HU" sz="2600" dirty="0" smtClean="0"/>
          </a:p>
          <a:p>
            <a:pPr marL="0" indent="0">
              <a:buNone/>
            </a:pPr>
            <a:r>
              <a:rPr lang="hu-HU" sz="2600" dirty="0" smtClean="0"/>
              <a:t>A 3.3.15 Tanoda </a:t>
            </a:r>
            <a:r>
              <a:rPr lang="hu-HU" sz="2600" dirty="0"/>
              <a:t>támogató pályázat keretein belül kiválasztott tanodák </a:t>
            </a:r>
            <a:r>
              <a:rPr lang="hu-HU" sz="2600" dirty="0" smtClean="0"/>
              <a:t>részére:</a:t>
            </a:r>
          </a:p>
          <a:p>
            <a:r>
              <a:rPr lang="hu-HU" sz="2600" b="1" dirty="0" smtClean="0"/>
              <a:t>bemeneti-, kimeneti mérések elvégzése</a:t>
            </a:r>
            <a:r>
              <a:rPr lang="hu-HU" sz="2600" dirty="0"/>
              <a:t> </a:t>
            </a:r>
            <a:r>
              <a:rPr lang="hu-HU" sz="2600" dirty="0" smtClean="0"/>
              <a:t>(</a:t>
            </a:r>
            <a:r>
              <a:rPr lang="hu-HU" sz="2600" dirty="0" err="1" smtClean="0"/>
              <a:t>eDia</a:t>
            </a:r>
            <a:r>
              <a:rPr lang="hu-HU" sz="2600" dirty="0" smtClean="0"/>
              <a:t>, kompetenciamérés, intelligencia tesztek, egyéb).</a:t>
            </a:r>
          </a:p>
          <a:p>
            <a:r>
              <a:rPr lang="hu-HU" sz="2600" b="1" dirty="0" smtClean="0"/>
              <a:t>egyéni </a:t>
            </a:r>
            <a:r>
              <a:rPr lang="hu-HU" sz="2600" b="1" dirty="0"/>
              <a:t>fejlesztési tervek készítése, </a:t>
            </a:r>
            <a:endParaRPr lang="hu-HU" sz="2600" b="1" dirty="0" smtClean="0"/>
          </a:p>
          <a:p>
            <a:r>
              <a:rPr lang="hu-HU" sz="2600" b="1" dirty="0" smtClean="0"/>
              <a:t>képzések </a:t>
            </a:r>
            <a:r>
              <a:rPr lang="hu-HU" sz="2600" b="1" dirty="0"/>
              <a:t>biztosítása</a:t>
            </a:r>
            <a:r>
              <a:rPr lang="hu-HU" sz="2600" dirty="0"/>
              <a:t>, </a:t>
            </a:r>
            <a:endParaRPr lang="hu-HU" sz="2600" dirty="0" smtClean="0"/>
          </a:p>
          <a:p>
            <a:r>
              <a:rPr lang="hu-HU" sz="2600" b="1" dirty="0" smtClean="0"/>
              <a:t>hálózatépítés</a:t>
            </a:r>
            <a:r>
              <a:rPr lang="hu-HU" sz="2600" b="1" dirty="0"/>
              <a:t>,</a:t>
            </a:r>
            <a:r>
              <a:rPr lang="hu-HU" sz="2600" dirty="0"/>
              <a:t> </a:t>
            </a:r>
            <a:endParaRPr lang="hu-HU" sz="2600" dirty="0" smtClean="0"/>
          </a:p>
          <a:p>
            <a:r>
              <a:rPr lang="hu-HU" sz="2600" b="1" dirty="0" smtClean="0"/>
              <a:t>a </a:t>
            </a:r>
            <a:r>
              <a:rPr lang="hu-HU" sz="2600" b="1" dirty="0"/>
              <a:t>tanodák eredményességének mérése</a:t>
            </a:r>
            <a:r>
              <a:rPr lang="hu-HU" sz="2600" dirty="0"/>
              <a:t>.</a:t>
            </a:r>
          </a:p>
          <a:p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4" y="1269334"/>
            <a:ext cx="4391472" cy="639762"/>
          </a:xfrm>
        </p:spPr>
        <p:txBody>
          <a:bodyPr>
            <a:normAutofit fontScale="92500"/>
          </a:bodyPr>
          <a:lstStyle/>
          <a:p>
            <a:pPr algn="ctr"/>
            <a:r>
              <a:rPr lang="hu-HU" dirty="0" smtClean="0"/>
              <a:t>Második esély iskolai program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819872" y="1986089"/>
            <a:ext cx="4041775" cy="420645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endParaRPr lang="hu-HU" sz="2000" dirty="0" smtClean="0"/>
          </a:p>
          <a:p>
            <a:r>
              <a:rPr lang="hu-HU" sz="2000" dirty="0" smtClean="0"/>
              <a:t>Az elődprojektben kifejlesztett </a:t>
            </a:r>
            <a:r>
              <a:rPr lang="hu-HU" sz="2000" b="1" dirty="0" smtClean="0"/>
              <a:t>továbbképzés</a:t>
            </a:r>
            <a:r>
              <a:rPr lang="hu-HU" sz="2000" dirty="0" smtClean="0"/>
              <a:t>ek akkreditációja, képzések szervezése</a:t>
            </a:r>
          </a:p>
          <a:p>
            <a:r>
              <a:rPr lang="hu-HU" sz="2000" dirty="0"/>
              <a:t>a</a:t>
            </a:r>
            <a:r>
              <a:rPr lang="hu-HU" sz="2000" dirty="0" smtClean="0"/>
              <a:t> </a:t>
            </a:r>
            <a:r>
              <a:rPr lang="hu-HU" sz="2000" dirty="0"/>
              <a:t>Második esély iskolák </a:t>
            </a:r>
            <a:r>
              <a:rPr lang="hu-HU" sz="2000" dirty="0" smtClean="0"/>
              <a:t>programot megvalósítók számára </a:t>
            </a:r>
            <a:r>
              <a:rPr lang="hu-HU" sz="2000" b="1" dirty="0" smtClean="0"/>
              <a:t>szakmai műhelytalálkozók </a:t>
            </a:r>
            <a:r>
              <a:rPr lang="hu-HU" sz="2000" dirty="0" smtClean="0"/>
              <a:t>szervezése. </a:t>
            </a:r>
            <a:endParaRPr lang="hu-HU" sz="2000" dirty="0"/>
          </a:p>
          <a:p>
            <a:endParaRPr lang="hu-HU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09563" y="6192542"/>
            <a:ext cx="27363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Esélyteremtés a köznevelésben</a:t>
            </a:r>
            <a:endParaRPr kumimoji="0" lang="hu-HU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EFOP-3.1.7-16-2016-00001</a:t>
            </a:r>
            <a:endParaRPr kumimoji="0" lang="hu-HU" altLang="hu-HU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65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>
          <a:xfrm>
            <a:off x="447989" y="44624"/>
            <a:ext cx="7580395" cy="936104"/>
          </a:xfrm>
        </p:spPr>
        <p:txBody>
          <a:bodyPr/>
          <a:lstStyle/>
          <a:p>
            <a:r>
              <a:rPr lang="hu-HU" dirty="0" smtClean="0"/>
              <a:t>Tanoda, második esély Régiós eloszlása</a:t>
            </a:r>
            <a:endParaRPr lang="hu-H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3529" y="5948941"/>
            <a:ext cx="27363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Esélyteremtés a köznevelésben</a:t>
            </a:r>
            <a:endParaRPr kumimoji="0" lang="hu-HU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EFOP-3.1.7-16-2016-00001</a:t>
            </a:r>
            <a:endParaRPr kumimoji="0" lang="hu-HU" altLang="hu-HU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Tartalom helye 4" descr="Magyarország régiói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018" y="1643608"/>
            <a:ext cx="6994366" cy="45361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zövegdoboz 2"/>
          <p:cNvSpPr txBox="1">
            <a:spLocks noChangeArrowheads="1"/>
          </p:cNvSpPr>
          <p:nvPr/>
        </p:nvSpPr>
        <p:spPr bwMode="auto">
          <a:xfrm>
            <a:off x="4757738" y="2550260"/>
            <a:ext cx="371475" cy="56175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hu-H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2"/>
          <p:cNvSpPr txBox="1">
            <a:spLocks noChangeArrowheads="1"/>
          </p:cNvSpPr>
          <p:nvPr/>
        </p:nvSpPr>
        <p:spPr bwMode="auto">
          <a:xfrm>
            <a:off x="3344258" y="3126864"/>
            <a:ext cx="432048" cy="50405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hu-H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Szövegdoboz 2"/>
          <p:cNvSpPr txBox="1">
            <a:spLocks noChangeArrowheads="1"/>
          </p:cNvSpPr>
          <p:nvPr/>
        </p:nvSpPr>
        <p:spPr bwMode="auto">
          <a:xfrm>
            <a:off x="4429443" y="4653136"/>
            <a:ext cx="328295" cy="50405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hu-H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Szövegdoboz 2"/>
          <p:cNvSpPr txBox="1">
            <a:spLocks noChangeArrowheads="1"/>
          </p:cNvSpPr>
          <p:nvPr/>
        </p:nvSpPr>
        <p:spPr bwMode="auto">
          <a:xfrm>
            <a:off x="2782655" y="4653136"/>
            <a:ext cx="371475" cy="50405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hu-H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Szövegdoboz 2"/>
          <p:cNvSpPr txBox="1">
            <a:spLocks noChangeArrowheads="1"/>
          </p:cNvSpPr>
          <p:nvPr/>
        </p:nvSpPr>
        <p:spPr bwMode="auto">
          <a:xfrm>
            <a:off x="5506617" y="3539134"/>
            <a:ext cx="395727" cy="489952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hu-H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30940" y="1386135"/>
            <a:ext cx="2660690" cy="648072"/>
          </a:xfrm>
          <a:prstGeom prst="rect">
            <a:avLst/>
          </a:prstGeom>
          <a:solidFill>
            <a:srgbClr val="92D050"/>
          </a:solidFill>
          <a:ln>
            <a:solidFill>
              <a:srgbClr val="7AB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Második esély iskolák</a:t>
            </a:r>
            <a:endParaRPr lang="hu-HU" b="1" dirty="0"/>
          </a:p>
        </p:txBody>
      </p:sp>
      <p:sp>
        <p:nvSpPr>
          <p:cNvPr id="13" name="Téglalap 12"/>
          <p:cNvSpPr/>
          <p:nvPr/>
        </p:nvSpPr>
        <p:spPr>
          <a:xfrm>
            <a:off x="6110975" y="5746589"/>
            <a:ext cx="2660690" cy="6480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156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Tanodák</a:t>
            </a:r>
            <a:endParaRPr lang="hu-HU" b="1" dirty="0"/>
          </a:p>
        </p:txBody>
      </p:sp>
      <p:sp>
        <p:nvSpPr>
          <p:cNvPr id="14" name="Szövegdoboz 2"/>
          <p:cNvSpPr txBox="1">
            <a:spLocks noChangeArrowheads="1"/>
          </p:cNvSpPr>
          <p:nvPr/>
        </p:nvSpPr>
        <p:spPr bwMode="auto">
          <a:xfrm>
            <a:off x="5830650" y="1806595"/>
            <a:ext cx="813679" cy="561757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28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</a:t>
            </a:r>
            <a:endParaRPr lang="hu-H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Szövegdoboz 2"/>
          <p:cNvSpPr txBox="1">
            <a:spLocks noChangeArrowheads="1"/>
          </p:cNvSpPr>
          <p:nvPr/>
        </p:nvSpPr>
        <p:spPr bwMode="auto">
          <a:xfrm>
            <a:off x="6891057" y="2368352"/>
            <a:ext cx="574473" cy="489952"/>
          </a:xfrm>
          <a:prstGeom prst="rect">
            <a:avLst/>
          </a:prstGeom>
          <a:solidFill>
            <a:srgbClr val="0099FF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2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71</a:t>
            </a:r>
            <a:endParaRPr lang="hu-H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Szövegdoboz 2"/>
          <p:cNvSpPr txBox="1">
            <a:spLocks noChangeArrowheads="1"/>
          </p:cNvSpPr>
          <p:nvPr/>
        </p:nvSpPr>
        <p:spPr bwMode="auto">
          <a:xfrm>
            <a:off x="5745814" y="4593757"/>
            <a:ext cx="574473" cy="489952"/>
          </a:xfrm>
          <a:prstGeom prst="rect">
            <a:avLst/>
          </a:prstGeom>
          <a:solidFill>
            <a:srgbClr val="0099FF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2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</a:t>
            </a:r>
            <a:endParaRPr lang="hu-H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Szövegdoboz 2"/>
          <p:cNvSpPr txBox="1">
            <a:spLocks noChangeArrowheads="1"/>
          </p:cNvSpPr>
          <p:nvPr/>
        </p:nvSpPr>
        <p:spPr bwMode="auto">
          <a:xfrm>
            <a:off x="1691681" y="4139221"/>
            <a:ext cx="574473" cy="489952"/>
          </a:xfrm>
          <a:prstGeom prst="rect">
            <a:avLst/>
          </a:prstGeom>
          <a:solidFill>
            <a:srgbClr val="0099FF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2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</a:t>
            </a:r>
            <a:endParaRPr lang="hu-H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Szövegdoboz 2"/>
          <p:cNvSpPr txBox="1">
            <a:spLocks noChangeArrowheads="1"/>
          </p:cNvSpPr>
          <p:nvPr/>
        </p:nvSpPr>
        <p:spPr bwMode="auto">
          <a:xfrm>
            <a:off x="3158021" y="5388509"/>
            <a:ext cx="574473" cy="489952"/>
          </a:xfrm>
          <a:prstGeom prst="rect">
            <a:avLst/>
          </a:prstGeom>
          <a:solidFill>
            <a:srgbClr val="0099FF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2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38</a:t>
            </a:r>
            <a:endParaRPr lang="hu-H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Szövegdoboz 2"/>
          <p:cNvSpPr txBox="1">
            <a:spLocks noChangeArrowheads="1"/>
          </p:cNvSpPr>
          <p:nvPr/>
        </p:nvSpPr>
        <p:spPr bwMode="auto">
          <a:xfrm>
            <a:off x="2408608" y="3789472"/>
            <a:ext cx="574473" cy="489952"/>
          </a:xfrm>
          <a:prstGeom prst="rect">
            <a:avLst/>
          </a:prstGeom>
          <a:solidFill>
            <a:srgbClr val="0099FF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2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endParaRPr lang="hu-H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Szövegdoboz 2"/>
          <p:cNvSpPr txBox="1">
            <a:spLocks noChangeArrowheads="1"/>
          </p:cNvSpPr>
          <p:nvPr/>
        </p:nvSpPr>
        <p:spPr bwMode="auto">
          <a:xfrm>
            <a:off x="4684289" y="3585280"/>
            <a:ext cx="351485" cy="489952"/>
          </a:xfrm>
          <a:prstGeom prst="rect">
            <a:avLst/>
          </a:prstGeom>
          <a:solidFill>
            <a:srgbClr val="0099FF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2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endParaRPr lang="hu-H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22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Roma lányok programpillér</a:t>
            </a:r>
            <a:endParaRPr lang="hu-HU" dirty="0"/>
          </a:p>
        </p:txBody>
      </p:sp>
      <p:sp>
        <p:nvSpPr>
          <p:cNvPr id="8" name="Tartalom helye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sz="2800" b="1" dirty="0" smtClean="0"/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hu-HU" sz="2400" b="1" dirty="0" smtClean="0"/>
              <a:t>A roma lányok végzettség nélküli </a:t>
            </a:r>
            <a:r>
              <a:rPr lang="hu-HU" sz="2400" b="1" dirty="0"/>
              <a:t>iskolaelhagyásának</a:t>
            </a:r>
            <a:r>
              <a:rPr lang="hu-HU" sz="2400" dirty="0"/>
              <a:t> megelőzése </a:t>
            </a:r>
            <a:r>
              <a:rPr lang="hu-HU" sz="2400" dirty="0" smtClean="0"/>
              <a:t>program megvalósítói részére </a:t>
            </a:r>
            <a:r>
              <a:rPr lang="hu-HU" sz="2400" dirty="0"/>
              <a:t>képzés </a:t>
            </a:r>
            <a:r>
              <a:rPr lang="hu-HU" sz="2400" dirty="0" smtClean="0"/>
              <a:t>fejlesztés-, és szervezés.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endParaRPr lang="hu-HU" sz="2400" dirty="0" smtClean="0"/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hu-HU" sz="2400" dirty="0" smtClean="0"/>
              <a:t>Az </a:t>
            </a:r>
            <a:r>
              <a:rPr lang="hu-HU" sz="2400" b="1" dirty="0" smtClean="0"/>
              <a:t>egymástól </a:t>
            </a:r>
            <a:r>
              <a:rPr lang="hu-HU" sz="2400" b="1" dirty="0"/>
              <a:t>tanulás </a:t>
            </a:r>
            <a:r>
              <a:rPr lang="hu-HU" sz="2400" b="1" dirty="0" smtClean="0"/>
              <a:t>támogatás </a:t>
            </a:r>
            <a:r>
              <a:rPr lang="hu-HU" sz="2400" dirty="0" smtClean="0"/>
              <a:t>és a </a:t>
            </a:r>
            <a:r>
              <a:rPr lang="hu-HU" sz="2400" b="1" dirty="0" smtClean="0"/>
              <a:t>hálózatosodás </a:t>
            </a:r>
            <a:r>
              <a:rPr lang="hu-HU" sz="2400" dirty="0" smtClean="0"/>
              <a:t>elősegítésének érdekében országos konferencia és regionális szakmai műhelytalálkozók szervezése.</a:t>
            </a:r>
            <a:endParaRPr lang="hu-HU" sz="24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3529" y="5948941"/>
            <a:ext cx="27363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Esélyteremtés a köznevelésben</a:t>
            </a:r>
            <a:endParaRPr kumimoji="0" lang="hu-HU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EFOP-3.1.7-16-2016-00001</a:t>
            </a:r>
            <a:endParaRPr kumimoji="0" lang="hu-HU" altLang="hu-HU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20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>
          <a:xfrm>
            <a:off x="447989" y="44624"/>
            <a:ext cx="7580395" cy="936104"/>
          </a:xfrm>
        </p:spPr>
        <p:txBody>
          <a:bodyPr/>
          <a:lstStyle/>
          <a:p>
            <a:r>
              <a:rPr lang="hu-HU" dirty="0" smtClean="0"/>
              <a:t>Roma lány pillérben résztvevő programszolgáltatók Régiós eloszlása</a:t>
            </a:r>
            <a:endParaRPr lang="hu-H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3529" y="5948941"/>
            <a:ext cx="27363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Esélyteremtés a köznevelésben</a:t>
            </a:r>
            <a:endParaRPr kumimoji="0" lang="hu-HU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EFOP-3.1.7-16-2016-00001</a:t>
            </a:r>
            <a:endParaRPr kumimoji="0" lang="hu-HU" altLang="hu-HU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Tartalom helye 4" descr="Magyarország régiói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258" y="1538554"/>
            <a:ext cx="6994366" cy="45361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églalap 2"/>
          <p:cNvSpPr/>
          <p:nvPr/>
        </p:nvSpPr>
        <p:spPr>
          <a:xfrm>
            <a:off x="130940" y="1386135"/>
            <a:ext cx="2928893" cy="648072"/>
          </a:xfrm>
          <a:prstGeom prst="rect">
            <a:avLst/>
          </a:prstGeom>
          <a:solidFill>
            <a:srgbClr val="F010B5"/>
          </a:solidFill>
          <a:ln>
            <a:solidFill>
              <a:srgbClr val="156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Roma lány nyertesek</a:t>
            </a:r>
            <a:endParaRPr lang="hu-HU" b="1" dirty="0"/>
          </a:p>
        </p:txBody>
      </p:sp>
      <p:sp>
        <p:nvSpPr>
          <p:cNvPr id="15" name="Szövegdoboz 2"/>
          <p:cNvSpPr txBox="1">
            <a:spLocks noChangeArrowheads="1"/>
          </p:cNvSpPr>
          <p:nvPr/>
        </p:nvSpPr>
        <p:spPr bwMode="auto">
          <a:xfrm>
            <a:off x="6891057" y="2368352"/>
            <a:ext cx="574473" cy="451048"/>
          </a:xfrm>
          <a:prstGeom prst="rect">
            <a:avLst/>
          </a:prstGeom>
          <a:solidFill>
            <a:srgbClr val="F010B5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2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endParaRPr lang="hu-H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Szövegdoboz 2"/>
          <p:cNvSpPr txBox="1">
            <a:spLocks noChangeArrowheads="1"/>
          </p:cNvSpPr>
          <p:nvPr/>
        </p:nvSpPr>
        <p:spPr bwMode="auto">
          <a:xfrm>
            <a:off x="5902344" y="1808683"/>
            <a:ext cx="574473" cy="451048"/>
          </a:xfrm>
          <a:prstGeom prst="rect">
            <a:avLst/>
          </a:prstGeom>
          <a:solidFill>
            <a:srgbClr val="F010B5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2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29</a:t>
            </a:r>
            <a:endParaRPr lang="hu-H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Szövegdoboz 2"/>
          <p:cNvSpPr txBox="1">
            <a:spLocks noChangeArrowheads="1"/>
          </p:cNvSpPr>
          <p:nvPr/>
        </p:nvSpPr>
        <p:spPr bwMode="auto">
          <a:xfrm>
            <a:off x="4328036" y="4214076"/>
            <a:ext cx="574473" cy="451048"/>
          </a:xfrm>
          <a:prstGeom prst="rect">
            <a:avLst/>
          </a:prstGeom>
          <a:solidFill>
            <a:srgbClr val="F010B5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2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  <a:endParaRPr lang="hu-H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Szövegdoboz 2"/>
          <p:cNvSpPr txBox="1">
            <a:spLocks noChangeArrowheads="1"/>
          </p:cNvSpPr>
          <p:nvPr/>
        </p:nvSpPr>
        <p:spPr bwMode="auto">
          <a:xfrm>
            <a:off x="3159567" y="2952539"/>
            <a:ext cx="404321" cy="451048"/>
          </a:xfrm>
          <a:prstGeom prst="rect">
            <a:avLst/>
          </a:prstGeom>
          <a:solidFill>
            <a:srgbClr val="F010B5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2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hu-H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Szövegdoboz 2"/>
          <p:cNvSpPr txBox="1">
            <a:spLocks noChangeArrowheads="1"/>
          </p:cNvSpPr>
          <p:nvPr/>
        </p:nvSpPr>
        <p:spPr bwMode="auto">
          <a:xfrm>
            <a:off x="2957406" y="4517699"/>
            <a:ext cx="404321" cy="451048"/>
          </a:xfrm>
          <a:prstGeom prst="rect">
            <a:avLst/>
          </a:prstGeom>
          <a:solidFill>
            <a:srgbClr val="F010B5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2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hu-H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Szövegdoboz 2"/>
          <p:cNvSpPr txBox="1">
            <a:spLocks noChangeArrowheads="1"/>
          </p:cNvSpPr>
          <p:nvPr/>
        </p:nvSpPr>
        <p:spPr bwMode="auto">
          <a:xfrm>
            <a:off x="1691681" y="3988552"/>
            <a:ext cx="404321" cy="451048"/>
          </a:xfrm>
          <a:prstGeom prst="rect">
            <a:avLst/>
          </a:prstGeom>
          <a:solidFill>
            <a:srgbClr val="F010B5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2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hu-H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17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827584" y="1052736"/>
            <a:ext cx="7251560" cy="201622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KÖSZÖNÖM </a:t>
            </a:r>
            <a:br>
              <a:rPr kumimoji="0" lang="hu-H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hu-H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3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MEGTISZTELŐ </a:t>
            </a:r>
            <a:r>
              <a:rPr kumimoji="0" lang="hu-H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FIGYELMET!</a:t>
            </a:r>
            <a:endParaRPr kumimoji="0" lang="hu-HU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827584" y="5661247"/>
            <a:ext cx="63066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Esélyteremtés a köznevelésben</a:t>
            </a:r>
            <a:endParaRPr kumimoji="0" lang="hu-HU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EFOP-3.1.7-16-2016-00001</a:t>
            </a:r>
            <a:endParaRPr kumimoji="0" lang="hu-HU" altLang="hu-HU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296429" y="2395187"/>
            <a:ext cx="7992888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endParaRPr kumimoji="0" lang="hu-HU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31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07382" y="1196752"/>
            <a:ext cx="8359787" cy="4292727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Korai iskolaelhagyók aránya, EU indikátor (ESL indikátor) </a:t>
            </a:r>
          </a:p>
          <a:p>
            <a:r>
              <a:rPr lang="hu-HU" dirty="0">
                <a:solidFill>
                  <a:schemeClr val="bg1"/>
                </a:solidFill>
              </a:rPr>
              <a:t>Az indikátor leírása: a 18-24 éves korosztályban </a:t>
            </a:r>
            <a:r>
              <a:rPr lang="hu-HU" u="sng" dirty="0">
                <a:solidFill>
                  <a:schemeClr val="bg1"/>
                </a:solidFill>
              </a:rPr>
              <a:t>alsó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u="sng" dirty="0">
                <a:solidFill>
                  <a:schemeClr val="bg1"/>
                </a:solidFill>
              </a:rPr>
              <a:t>középfokú</a:t>
            </a:r>
            <a:r>
              <a:rPr lang="hu-HU" dirty="0">
                <a:solidFill>
                  <a:schemeClr val="bg1"/>
                </a:solidFill>
              </a:rPr>
              <a:t> végzettséggel nem rendelkezők aránya, akik az </a:t>
            </a:r>
            <a:r>
              <a:rPr lang="hu-HU" dirty="0" smtClean="0">
                <a:solidFill>
                  <a:schemeClr val="bg1"/>
                </a:solidFill>
              </a:rPr>
              <a:t>adatfelvételt </a:t>
            </a:r>
            <a:r>
              <a:rPr lang="hu-HU" dirty="0">
                <a:solidFill>
                  <a:schemeClr val="bg1"/>
                </a:solidFill>
              </a:rPr>
              <a:t>megelőző 4 hétben nem vettek részt </a:t>
            </a:r>
            <a:r>
              <a:rPr lang="hu-HU" dirty="0" smtClean="0">
                <a:solidFill>
                  <a:schemeClr val="bg1"/>
                </a:solidFill>
              </a:rPr>
              <a:t>oktatásban, képzésben</a:t>
            </a:r>
            <a:r>
              <a:rPr lang="hu-HU" dirty="0">
                <a:solidFill>
                  <a:schemeClr val="bg1"/>
                </a:solidFill>
              </a:rPr>
              <a:t>. Alsó középfokú végzettségnek tekinthető a </a:t>
            </a:r>
            <a:r>
              <a:rPr lang="hu-HU" dirty="0" smtClean="0">
                <a:solidFill>
                  <a:schemeClr val="bg1"/>
                </a:solidFill>
              </a:rPr>
              <a:t>2011-es ISCED 3 </a:t>
            </a:r>
            <a:r>
              <a:rPr lang="hu-HU" dirty="0">
                <a:solidFill>
                  <a:schemeClr val="bg1"/>
                </a:solidFill>
              </a:rPr>
              <a:t>2 szintje (2014-től használatos), az 1997-es ISCED 3 A, B szintje. Az </a:t>
            </a:r>
            <a:r>
              <a:rPr lang="hu-HU" dirty="0" smtClean="0">
                <a:solidFill>
                  <a:schemeClr val="bg1"/>
                </a:solidFill>
              </a:rPr>
              <a:t>indikátor </a:t>
            </a:r>
            <a:r>
              <a:rPr lang="hu-HU" dirty="0">
                <a:solidFill>
                  <a:schemeClr val="bg1"/>
                </a:solidFill>
              </a:rPr>
              <a:t>az </a:t>
            </a:r>
            <a:r>
              <a:rPr lang="hu-HU" dirty="0" smtClean="0">
                <a:solidFill>
                  <a:schemeClr val="bg1"/>
                </a:solidFill>
              </a:rPr>
              <a:t>EUROSTAT Munkaerőpiaci </a:t>
            </a:r>
          </a:p>
          <a:p>
            <a:pPr marL="0" indent="0">
              <a:buNone/>
            </a:pPr>
            <a:r>
              <a:rPr lang="hu-HU" dirty="0" smtClean="0">
                <a:solidFill>
                  <a:schemeClr val="bg1"/>
                </a:solidFill>
              </a:rPr>
              <a:t>    Felmérésén alapul</a:t>
            </a:r>
            <a:r>
              <a:rPr lang="hu-HU" dirty="0" smtClean="0"/>
              <a:t>.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8751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548680"/>
            <a:ext cx="8136904" cy="518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81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260648"/>
            <a:ext cx="4700075" cy="720080"/>
          </a:xfrm>
        </p:spPr>
        <p:txBody>
          <a:bodyPr/>
          <a:lstStyle/>
          <a:p>
            <a:r>
              <a:rPr lang="hu-HU" dirty="0" smtClean="0"/>
              <a:t>A projekt előzménye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251520" y="1422978"/>
            <a:ext cx="8229600" cy="4525963"/>
          </a:xfrm>
        </p:spPr>
        <p:txBody>
          <a:bodyPr>
            <a:normAutofit lnSpcReduction="10000"/>
          </a:bodyPr>
          <a:lstStyle/>
          <a:p>
            <a:pPr algn="just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hu-HU" sz="2400" dirty="0"/>
              <a:t>A </a:t>
            </a:r>
            <a:r>
              <a:rPr lang="hu-HU" sz="2400" dirty="0" smtClean="0"/>
              <a:t>kiemelt projekt előzménye </a:t>
            </a:r>
            <a:r>
              <a:rPr lang="hu-HU" sz="2400" dirty="0"/>
              <a:t>a TKKI által megvalósított </a:t>
            </a:r>
            <a:r>
              <a:rPr lang="hu-HU" sz="2400" b="1" dirty="0" smtClean="0"/>
              <a:t>TÁMOP-3.3.13-13/1-2013-0001 </a:t>
            </a:r>
            <a:r>
              <a:rPr lang="hu-HU" sz="2400" dirty="0" smtClean="0"/>
              <a:t>azonosítószámú </a:t>
            </a:r>
            <a:r>
              <a:rPr lang="hu-HU" sz="2400" b="1" dirty="0"/>
              <a:t>Eötvös József Program Pedagógiai-szakmai szolgáltató intézet fejlesztése és Projektháló </a:t>
            </a:r>
            <a:r>
              <a:rPr lang="hu-HU" sz="2400" dirty="0"/>
              <a:t>című kiemelt </a:t>
            </a:r>
            <a:r>
              <a:rPr lang="hu-HU" sz="2400" dirty="0" smtClean="0"/>
              <a:t>projekt. </a:t>
            </a:r>
          </a:p>
          <a:p>
            <a:pPr marL="0" indent="0" algn="just"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hu-HU" sz="2400" dirty="0" smtClean="0"/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hu-HU" sz="2400" dirty="0" smtClean="0"/>
              <a:t>Ennek keretei között létrejött egy pedagógiai-szakmai </a:t>
            </a:r>
            <a:r>
              <a:rPr lang="hu-HU" sz="2400" b="1" dirty="0"/>
              <a:t>szolgáltatatási háló</a:t>
            </a:r>
            <a:r>
              <a:rPr lang="hu-HU" sz="2400" dirty="0"/>
              <a:t>, </a:t>
            </a:r>
            <a:r>
              <a:rPr lang="hu-HU" sz="2400" dirty="0" smtClean="0"/>
              <a:t>kezdeménye amely a </a:t>
            </a:r>
            <a:r>
              <a:rPr lang="hu-HU" sz="2400" dirty="0"/>
              <a:t>halmozottan hátrányos helyzetű gyermekek, tanulók esélyegyenlőségének és előrehaladásának segítése érdekében biztosított szolgáltatásokat a </a:t>
            </a:r>
            <a:r>
              <a:rPr lang="hu-HU" sz="2400" b="1" dirty="0"/>
              <a:t>leghátrányosabb helyzetű térségekben és köznevelési intézményekben.</a:t>
            </a:r>
            <a:r>
              <a:rPr lang="hu-HU" sz="2400" dirty="0"/>
              <a:t> 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51520" y="5948941"/>
            <a:ext cx="27363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Esélyteremtés a köznevelésben</a:t>
            </a:r>
            <a:endParaRPr kumimoji="0" lang="hu-HU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EFOP-3.1.7-16-2016-00001</a:t>
            </a:r>
            <a:endParaRPr kumimoji="0" lang="hu-HU" altLang="hu-HU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79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projekt céljai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hu-HU" sz="3500" dirty="0"/>
              <a:t>A köznevelési intézményekben az </a:t>
            </a:r>
            <a:r>
              <a:rPr lang="hu-HU" sz="3500" b="1" dirty="0"/>
              <a:t>esélyteremtő nevelést lehetővé tevő módszertani kultúra </a:t>
            </a:r>
            <a:r>
              <a:rPr lang="hu-HU" sz="3500" b="1" dirty="0" smtClean="0"/>
              <a:t>megerősítése, </a:t>
            </a:r>
            <a:r>
              <a:rPr lang="hu-HU" sz="3500" dirty="0" smtClean="0"/>
              <a:t>ezáltal </a:t>
            </a:r>
            <a:r>
              <a:rPr lang="hu-HU" sz="3500" dirty="0"/>
              <a:t>a </a:t>
            </a:r>
            <a:r>
              <a:rPr lang="hu-HU" sz="3500" b="1" dirty="0"/>
              <a:t>végzettség nélküli iskolaelhagyás mérséklése</a:t>
            </a:r>
            <a:r>
              <a:rPr lang="hu-HU" sz="3500" b="1" dirty="0" smtClean="0"/>
              <a:t>.</a:t>
            </a:r>
          </a:p>
          <a:p>
            <a:pPr algn="just">
              <a:lnSpc>
                <a:spcPct val="12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endParaRPr lang="hu-HU" sz="3500" dirty="0" smtClean="0"/>
          </a:p>
          <a:p>
            <a:pPr algn="just">
              <a:lnSpc>
                <a:spcPct val="12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hu-HU" sz="3500" dirty="0"/>
              <a:t>Az esélyteremtő módszertant alkalmazó köznevelési intézmények </a:t>
            </a:r>
            <a:r>
              <a:rPr lang="hu-HU" dirty="0"/>
              <a:t>t</a:t>
            </a:r>
            <a:r>
              <a:rPr lang="hu-HU" dirty="0" smtClean="0"/>
              <a:t>anárképzési </a:t>
            </a:r>
            <a:r>
              <a:rPr lang="hu-HU" dirty="0"/>
              <a:t>felsőoktatási intézménnyel együttműködő köznevelési módszertani </a:t>
            </a:r>
            <a:r>
              <a:rPr lang="hu-HU" dirty="0" smtClean="0"/>
              <a:t>intézménnyé </a:t>
            </a:r>
            <a:r>
              <a:rPr lang="hu-HU" dirty="0"/>
              <a:t>(módszertani </a:t>
            </a:r>
            <a:r>
              <a:rPr lang="hu-HU" dirty="0" smtClean="0"/>
              <a:t>partneriskola) </a:t>
            </a:r>
            <a:r>
              <a:rPr lang="hu-HU" sz="3500" dirty="0" smtClean="0"/>
              <a:t>válásának </a:t>
            </a:r>
            <a:r>
              <a:rPr lang="hu-HU" sz="3500" dirty="0"/>
              <a:t>támogatása</a:t>
            </a:r>
            <a:r>
              <a:rPr lang="hu-HU" sz="3500" dirty="0" smtClean="0"/>
              <a:t>.</a:t>
            </a:r>
          </a:p>
          <a:p>
            <a:pPr algn="just">
              <a:lnSpc>
                <a:spcPct val="12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endParaRPr lang="hu-HU" sz="3500" dirty="0"/>
          </a:p>
          <a:p>
            <a:pPr algn="just">
              <a:lnSpc>
                <a:spcPct val="12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hu-HU" sz="3500" dirty="0"/>
              <a:t>Az </a:t>
            </a:r>
            <a:r>
              <a:rPr lang="hu-HU" sz="3500" b="1" dirty="0"/>
              <a:t>iskolarendszeren kívüli hátránykompenzációt </a:t>
            </a:r>
            <a:r>
              <a:rPr lang="hu-HU" sz="3500" dirty="0" smtClean="0"/>
              <a:t>elősegítő </a:t>
            </a:r>
            <a:r>
              <a:rPr lang="hu-HU" sz="3500" dirty="0"/>
              <a:t>programok </a:t>
            </a:r>
            <a:r>
              <a:rPr lang="hu-HU" sz="3500" b="1" i="1" dirty="0">
                <a:solidFill>
                  <a:srgbClr val="0070C0"/>
                </a:solidFill>
              </a:rPr>
              <a:t>(Tanoda, Második esély, Roma lányok korai iskolaelhagyásának csökkentése</a:t>
            </a:r>
            <a:r>
              <a:rPr lang="hu-HU" sz="3500" dirty="0">
                <a:solidFill>
                  <a:srgbClr val="0070C0"/>
                </a:solidFill>
              </a:rPr>
              <a:t> </a:t>
            </a:r>
            <a:r>
              <a:rPr lang="hu-HU" sz="3500" b="1" i="1" dirty="0">
                <a:solidFill>
                  <a:srgbClr val="0070C0"/>
                </a:solidFill>
              </a:rPr>
              <a:t>c. programok</a:t>
            </a:r>
            <a:r>
              <a:rPr lang="hu-HU" sz="3500" dirty="0">
                <a:solidFill>
                  <a:srgbClr val="0070C0"/>
                </a:solidFill>
              </a:rPr>
              <a:t>)</a:t>
            </a:r>
            <a:r>
              <a:rPr lang="hu-HU" sz="3500" dirty="0"/>
              <a:t> egymáshoz illeszkedésének, </a:t>
            </a:r>
            <a:r>
              <a:rPr lang="hu-HU" sz="3500" dirty="0" smtClean="0"/>
              <a:t>eredményességének és </a:t>
            </a:r>
            <a:r>
              <a:rPr lang="hu-HU" sz="3500" dirty="0"/>
              <a:t>nyomon követhetőségének fejlesztése.</a:t>
            </a:r>
          </a:p>
          <a:p>
            <a:pPr algn="just">
              <a:lnSpc>
                <a:spcPct val="12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endParaRPr lang="hu-HU" sz="3500" dirty="0" smtClean="0"/>
          </a:p>
          <a:p>
            <a:pPr algn="just">
              <a:lnSpc>
                <a:spcPct val="12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endParaRPr lang="hu-HU" sz="3500" dirty="0"/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endParaRPr lang="hu-HU" sz="2000" dirty="0"/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endParaRPr lang="hu-HU" sz="2000" dirty="0" smtClean="0"/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endParaRPr lang="hu-HU" sz="20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57200" y="6261249"/>
            <a:ext cx="27363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Esélyteremtés a köznevelésben</a:t>
            </a:r>
            <a:endParaRPr kumimoji="0" lang="hu-HU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EFOP-3.1.7-16-2016-00001</a:t>
            </a:r>
            <a:endParaRPr kumimoji="0" lang="hu-HU" altLang="hu-HU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34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/>
          <p:cNvSpPr txBox="1"/>
          <p:nvPr/>
        </p:nvSpPr>
        <p:spPr>
          <a:xfrm>
            <a:off x="5463625" y="2160402"/>
            <a:ext cx="781504" cy="4401205"/>
          </a:xfrm>
          <a:prstGeom prst="rect">
            <a:avLst/>
          </a:prstGeom>
          <a:solidFill>
            <a:srgbClr val="0066FF"/>
          </a:solidFill>
          <a:ln w="76200">
            <a:solidFill>
              <a:srgbClr val="7ABC32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endParaRPr lang="hu-HU" sz="1100" b="1" dirty="0" smtClean="0">
              <a:solidFill>
                <a:schemeClr val="bg1"/>
              </a:solidFill>
            </a:endParaRPr>
          </a:p>
          <a:p>
            <a:pPr algn="ctr"/>
            <a:endParaRPr lang="hu-HU" sz="1100" b="1" dirty="0">
              <a:solidFill>
                <a:schemeClr val="bg1"/>
              </a:solidFill>
            </a:endParaRPr>
          </a:p>
          <a:p>
            <a:pPr algn="ctr"/>
            <a:r>
              <a:rPr lang="hu-H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</a:p>
          <a:p>
            <a:pPr algn="ctr"/>
            <a:r>
              <a:rPr lang="hu-H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</a:t>
            </a:r>
          </a:p>
          <a:p>
            <a:pPr algn="ctr"/>
            <a:r>
              <a:rPr lang="hu-H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  <a:p>
            <a:pPr algn="ctr"/>
            <a:r>
              <a:rPr lang="hu-H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</a:p>
          <a:p>
            <a:pPr algn="ctr"/>
            <a:r>
              <a:rPr lang="hu-H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  <a:p>
            <a:pPr algn="ctr"/>
            <a:r>
              <a:rPr lang="hu-H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</a:p>
          <a:p>
            <a:pPr algn="ctr"/>
            <a:r>
              <a:rPr lang="hu-H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</a:p>
          <a:p>
            <a:pPr algn="ctr"/>
            <a:endParaRPr lang="hu-H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hu-H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  <a:p>
            <a:pPr algn="ctr"/>
            <a:r>
              <a:rPr lang="hu-H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  <a:p>
            <a:pPr algn="ctr"/>
            <a:r>
              <a:rPr lang="hu-H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</a:t>
            </a:r>
          </a:p>
          <a:p>
            <a:pPr algn="ctr"/>
            <a:r>
              <a:rPr lang="hu-H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</a:p>
          <a:p>
            <a:pPr algn="ctr"/>
            <a:r>
              <a:rPr lang="hu-H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endParaRPr lang="hu-H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hu-H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hu-H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hu-HU" dirty="0" smtClean="0"/>
          </a:p>
        </p:txBody>
      </p:sp>
      <p:sp>
        <p:nvSpPr>
          <p:cNvPr id="14" name="Szövegdoboz 13"/>
          <p:cNvSpPr txBox="1"/>
          <p:nvPr/>
        </p:nvSpPr>
        <p:spPr>
          <a:xfrm>
            <a:off x="2989157" y="2286791"/>
            <a:ext cx="878608" cy="4247317"/>
          </a:xfrm>
          <a:prstGeom prst="rect">
            <a:avLst/>
          </a:prstGeom>
          <a:solidFill>
            <a:srgbClr val="0066FF"/>
          </a:solidFill>
          <a:ln w="76200">
            <a:solidFill>
              <a:srgbClr val="7ABC32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endParaRPr lang="hu-HU" sz="1100" b="1" dirty="0" smtClean="0">
              <a:solidFill>
                <a:schemeClr val="bg1"/>
              </a:solidFill>
            </a:endParaRPr>
          </a:p>
          <a:p>
            <a:pPr algn="ctr"/>
            <a:endParaRPr lang="hu-HU" sz="1100" b="1" dirty="0" smtClean="0">
              <a:solidFill>
                <a:schemeClr val="bg1"/>
              </a:solidFill>
            </a:endParaRPr>
          </a:p>
          <a:p>
            <a:pPr algn="ctr"/>
            <a:endParaRPr lang="hu-HU" sz="1100" b="1" dirty="0" smtClean="0">
              <a:solidFill>
                <a:schemeClr val="bg1"/>
              </a:solidFill>
            </a:endParaRPr>
          </a:p>
          <a:p>
            <a:pPr algn="ctr"/>
            <a:endParaRPr lang="hu-HU" sz="1100" b="1" dirty="0" smtClean="0">
              <a:solidFill>
                <a:schemeClr val="bg1"/>
              </a:solidFill>
            </a:endParaRPr>
          </a:p>
          <a:p>
            <a:pPr algn="ctr"/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</a:t>
            </a:r>
          </a:p>
          <a:p>
            <a:pPr algn="ctr"/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GY</a:t>
            </a:r>
          </a:p>
          <a:p>
            <a:pPr algn="ctr"/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</a:t>
            </a:r>
          </a:p>
          <a:p>
            <a:pPr algn="ctr"/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hu-HU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hu-HU" sz="11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hu-HU" sz="11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hu-HU" sz="11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hu-HU" sz="11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hu-HU" sz="11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hu-HU" sz="11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hu-HU" sz="1100" dirty="0" smtClean="0"/>
          </a:p>
          <a:p>
            <a:pPr algn="ctr"/>
            <a:endParaRPr lang="hu-HU" dirty="0" smtClean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4865" b="7269"/>
          <a:stretch/>
        </p:blipFill>
        <p:spPr>
          <a:xfrm>
            <a:off x="725132" y="3749477"/>
            <a:ext cx="1204517" cy="1837190"/>
          </a:xfrm>
          <a:prstGeom prst="rect">
            <a:avLst/>
          </a:prstGeom>
        </p:spPr>
      </p:pic>
      <p:sp>
        <p:nvSpPr>
          <p:cNvPr id="12" name="Téglalap 11"/>
          <p:cNvSpPr/>
          <p:nvPr/>
        </p:nvSpPr>
        <p:spPr>
          <a:xfrm>
            <a:off x="2555776" y="6044360"/>
            <a:ext cx="5639279" cy="551202"/>
          </a:xfrm>
          <a:prstGeom prst="rect">
            <a:avLst/>
          </a:prstGeom>
          <a:solidFill>
            <a:srgbClr val="0066FF"/>
          </a:solidFill>
          <a:ln w="76200">
            <a:solidFill>
              <a:srgbClr val="7ABC32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1882402" y="2178968"/>
            <a:ext cx="828092" cy="4416594"/>
          </a:xfrm>
          <a:prstGeom prst="rect">
            <a:avLst/>
          </a:prstGeom>
          <a:solidFill>
            <a:srgbClr val="0066FF"/>
          </a:solidFill>
          <a:ln w="76200">
            <a:solidFill>
              <a:srgbClr val="7ABC32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endParaRPr lang="hu-HU" sz="1100" b="1" dirty="0">
              <a:solidFill>
                <a:schemeClr val="bg1"/>
              </a:solidFill>
            </a:endParaRPr>
          </a:p>
          <a:p>
            <a:pPr algn="ctr"/>
            <a:r>
              <a:rPr lang="hu-H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</a:p>
          <a:p>
            <a:pPr algn="ctr"/>
            <a:r>
              <a:rPr lang="hu-H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</a:p>
          <a:p>
            <a:pPr algn="ctr"/>
            <a:r>
              <a:rPr lang="hu-H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</a:p>
          <a:p>
            <a:pPr algn="ctr"/>
            <a:r>
              <a:rPr lang="hu-H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</a:t>
            </a:r>
          </a:p>
          <a:p>
            <a:pPr algn="ctr"/>
            <a:r>
              <a:rPr lang="hu-H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</a:p>
          <a:p>
            <a:pPr algn="ctr"/>
            <a:r>
              <a:rPr lang="hu-H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</a:t>
            </a:r>
          </a:p>
          <a:p>
            <a:pPr algn="ctr"/>
            <a:r>
              <a:rPr lang="hu-H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</a:p>
          <a:p>
            <a:pPr algn="ctr"/>
            <a:r>
              <a:rPr lang="hu-H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</a:p>
          <a:p>
            <a:pPr algn="ctr"/>
            <a:r>
              <a:rPr lang="hu-H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</a:p>
          <a:p>
            <a:pPr algn="ctr"/>
            <a:r>
              <a:rPr lang="hu-H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  <a:p>
            <a:pPr algn="ctr"/>
            <a:r>
              <a:rPr lang="hu-H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</a:p>
          <a:p>
            <a:pPr algn="ctr"/>
            <a:r>
              <a:rPr lang="hu-H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</a:p>
          <a:p>
            <a:pPr algn="ctr"/>
            <a:r>
              <a:rPr lang="hu-H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  <a:p>
            <a:pPr algn="ctr"/>
            <a:r>
              <a:rPr lang="hu-H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  <a:p>
            <a:pPr algn="ctr"/>
            <a:r>
              <a:rPr lang="hu-H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</a:p>
          <a:p>
            <a:pPr algn="ctr"/>
            <a:r>
              <a:rPr lang="hu-H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</a:p>
          <a:p>
            <a:pPr algn="ctr"/>
            <a:r>
              <a:rPr lang="hu-H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</a:t>
            </a:r>
          </a:p>
          <a:p>
            <a:pPr algn="ctr"/>
            <a:r>
              <a:rPr lang="hu-H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  <a:p>
            <a:pPr algn="ctr"/>
            <a:endParaRPr lang="hu-H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312780" y="5587501"/>
            <a:ext cx="1622834" cy="551202"/>
          </a:xfrm>
          <a:prstGeom prst="rect">
            <a:avLst/>
          </a:prstGeom>
          <a:solidFill>
            <a:srgbClr val="0066FF"/>
          </a:solidFill>
          <a:ln w="57150">
            <a:solidFill>
              <a:srgbClr val="7ABC32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Képzés</a:t>
            </a:r>
            <a:endParaRPr lang="hu-HU" b="1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39924" y="6380118"/>
            <a:ext cx="268134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hu-HU" sz="10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Esélyteremtés a köznevelésben</a:t>
            </a:r>
            <a:endParaRPr lang="hu-HU" sz="105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r>
              <a:rPr lang="hu-HU" sz="10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EFOP-3.1.7-16-2016-00001</a:t>
            </a:r>
            <a:endParaRPr kumimoji="0" lang="hu-HU" altLang="hu-HU" sz="105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300193" y="2204499"/>
            <a:ext cx="792088" cy="4401205"/>
          </a:xfrm>
          <a:prstGeom prst="rect">
            <a:avLst/>
          </a:prstGeom>
          <a:solidFill>
            <a:srgbClr val="0066FF"/>
          </a:solidFill>
          <a:ln w="76200">
            <a:solidFill>
              <a:srgbClr val="7ABC32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endParaRPr lang="hu-HU" sz="1100" b="1" dirty="0" smtClean="0">
              <a:solidFill>
                <a:schemeClr val="bg1"/>
              </a:solidFill>
            </a:endParaRPr>
          </a:p>
          <a:p>
            <a:pPr algn="ctr"/>
            <a:endParaRPr lang="hu-HU" sz="1100" b="1" dirty="0" smtClean="0">
              <a:solidFill>
                <a:schemeClr val="bg1"/>
              </a:solidFill>
            </a:endParaRPr>
          </a:p>
          <a:p>
            <a:pPr algn="ctr"/>
            <a:endParaRPr lang="hu-HU" sz="1100" b="1" dirty="0" smtClean="0">
              <a:solidFill>
                <a:schemeClr val="bg1"/>
              </a:solidFill>
            </a:endParaRPr>
          </a:p>
          <a:p>
            <a:pPr algn="ctr"/>
            <a:endParaRPr lang="hu-HU" sz="1100" b="1" dirty="0" smtClean="0">
              <a:solidFill>
                <a:schemeClr val="bg1"/>
              </a:solidFill>
            </a:endParaRPr>
          </a:p>
          <a:p>
            <a:pPr algn="ctr"/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</a:p>
          <a:p>
            <a:pPr algn="ctr"/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  <a:p>
            <a:pPr algn="ctr"/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</a:p>
          <a:p>
            <a:pPr algn="ctr"/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</a:p>
          <a:p>
            <a:pPr algn="ctr"/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  <a:p>
            <a:pPr algn="ctr"/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  <a:p>
            <a:pPr algn="ctr"/>
            <a:endParaRPr lang="hu-HU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hu-HU" sz="11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hu-HU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hu-HU" sz="11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hu-HU" sz="11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hu-HU" sz="11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hu-HU" sz="11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hu-HU" sz="11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hu-HU" sz="11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hu-HU" sz="1100" dirty="0" smtClean="0"/>
          </a:p>
          <a:p>
            <a:pPr algn="ctr"/>
            <a:endParaRPr lang="hu-HU" dirty="0" smtClean="0"/>
          </a:p>
        </p:txBody>
      </p:sp>
      <p:sp>
        <p:nvSpPr>
          <p:cNvPr id="8" name="Szövegdoboz 7"/>
          <p:cNvSpPr txBox="1"/>
          <p:nvPr/>
        </p:nvSpPr>
        <p:spPr>
          <a:xfrm>
            <a:off x="6700842" y="1825025"/>
            <a:ext cx="720080" cy="4770537"/>
          </a:xfrm>
          <a:prstGeom prst="rect">
            <a:avLst/>
          </a:prstGeom>
          <a:solidFill>
            <a:srgbClr val="0066FF"/>
          </a:solidFill>
          <a:ln w="76200">
            <a:solidFill>
              <a:srgbClr val="7ABC32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endParaRPr lang="hu-HU" sz="1100" b="1" dirty="0" smtClean="0">
              <a:solidFill>
                <a:schemeClr val="bg1"/>
              </a:solidFill>
            </a:endParaRPr>
          </a:p>
          <a:p>
            <a:pPr algn="ctr"/>
            <a:endParaRPr lang="hu-HU" sz="1100" b="1" dirty="0">
              <a:solidFill>
                <a:schemeClr val="bg1"/>
              </a:solidFill>
            </a:endParaRPr>
          </a:p>
          <a:p>
            <a:pPr algn="ctr"/>
            <a:endParaRPr lang="hu-HU" sz="1100" b="1" dirty="0" smtClean="0">
              <a:solidFill>
                <a:schemeClr val="bg1"/>
              </a:solidFill>
            </a:endParaRPr>
          </a:p>
          <a:p>
            <a:pPr algn="ctr"/>
            <a:endParaRPr lang="hu-HU" sz="1100" b="1" dirty="0">
              <a:solidFill>
                <a:schemeClr val="bg1"/>
              </a:solidFill>
            </a:endParaRPr>
          </a:p>
          <a:p>
            <a:pPr algn="ctr"/>
            <a:endParaRPr lang="hu-HU" sz="1100" b="1" dirty="0" smtClean="0">
              <a:solidFill>
                <a:schemeClr val="bg1"/>
              </a:solidFill>
            </a:endParaRPr>
          </a:p>
          <a:p>
            <a:pPr algn="ctr"/>
            <a:r>
              <a:rPr lang="hu-H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</a:p>
          <a:p>
            <a:pPr algn="ctr"/>
            <a:r>
              <a:rPr lang="hu-H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</a:p>
          <a:p>
            <a:pPr algn="ctr"/>
            <a:r>
              <a:rPr lang="hu-H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</a:p>
          <a:p>
            <a:pPr algn="ctr"/>
            <a:r>
              <a:rPr lang="hu-H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  <a:p>
            <a:pPr algn="ctr"/>
            <a:endParaRPr lang="hu-H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hu-H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</a:p>
          <a:p>
            <a:pPr algn="ctr"/>
            <a:r>
              <a:rPr lang="hu-H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</a:t>
            </a:r>
          </a:p>
          <a:p>
            <a:pPr algn="ctr"/>
            <a:r>
              <a:rPr lang="hu-H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</a:p>
          <a:p>
            <a:pPr algn="ctr"/>
            <a:r>
              <a:rPr lang="hu-H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</a:p>
          <a:p>
            <a:pPr algn="ctr"/>
            <a:endParaRPr lang="hu-H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hu-HU" sz="16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hu-HU" sz="11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hu-HU" sz="11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hu-HU" sz="11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hu-HU" sz="11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hu-HU" sz="11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hu-HU" dirty="0" smtClean="0"/>
          </a:p>
        </p:txBody>
      </p:sp>
      <p:sp>
        <p:nvSpPr>
          <p:cNvPr id="5" name="Háromszög 4"/>
          <p:cNvSpPr/>
          <p:nvPr/>
        </p:nvSpPr>
        <p:spPr>
          <a:xfrm>
            <a:off x="906040" y="636165"/>
            <a:ext cx="7580394" cy="1589172"/>
          </a:xfrm>
          <a:prstGeom prst="triangle">
            <a:avLst>
              <a:gd name="adj" fmla="val 50036"/>
            </a:avLst>
          </a:prstGeom>
          <a:solidFill>
            <a:srgbClr val="0066FF"/>
          </a:solidFill>
          <a:ln w="76200">
            <a:solidFill>
              <a:srgbClr val="7ABC32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EFOP-3.1.7-16-2016-00001</a:t>
            </a: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projekt felépítése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3741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260648"/>
            <a:ext cx="7292363" cy="720080"/>
          </a:xfrm>
        </p:spPr>
        <p:txBody>
          <a:bodyPr/>
          <a:lstStyle/>
          <a:p>
            <a:r>
              <a:rPr lang="hu-HU" dirty="0"/>
              <a:t>Intézményfejlesztés  Tevékenységei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00940" y="6122913"/>
            <a:ext cx="26642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hu-H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Esélyteremtés a köznevelésben</a:t>
            </a:r>
            <a:endParaRPr lang="hu-HU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r>
              <a:rPr lang="hu-H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EFOP-3.1.7-16-2016-00001</a:t>
            </a:r>
            <a:endParaRPr kumimoji="0" lang="hu-HU" altLang="hu-HU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179512" y="1304938"/>
            <a:ext cx="8712968" cy="4525963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hu-HU" dirty="0"/>
              <a:t>Igényekhez igazodó </a:t>
            </a:r>
            <a:r>
              <a:rPr lang="hu-HU" b="1" dirty="0"/>
              <a:t>szakmai szolgáltatás nyújtása </a:t>
            </a:r>
            <a:r>
              <a:rPr lang="hu-HU" dirty="0" smtClean="0"/>
              <a:t>a projekt fejlesztésébe bevont </a:t>
            </a:r>
            <a:r>
              <a:rPr lang="hu-HU" b="1" dirty="0" smtClean="0"/>
              <a:t>150 </a:t>
            </a:r>
            <a:r>
              <a:rPr lang="hu-HU" b="1" dirty="0"/>
              <a:t>intézmény</a:t>
            </a:r>
            <a:r>
              <a:rPr lang="hu-HU" dirty="0"/>
              <a:t> </a:t>
            </a:r>
            <a:r>
              <a:rPr lang="hu-HU" dirty="0" smtClean="0"/>
              <a:t>részére, mentorok, szupervizorok és fejlesztő szakemberek támogatásával.</a:t>
            </a:r>
          </a:p>
          <a:p>
            <a:pPr algn="just">
              <a:lnSpc>
                <a:spcPct val="12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endParaRPr lang="hu-HU" dirty="0" smtClean="0"/>
          </a:p>
          <a:p>
            <a:pPr algn="just">
              <a:lnSpc>
                <a:spcPct val="12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hu-HU" dirty="0" smtClean="0"/>
              <a:t>Az előd </a:t>
            </a:r>
            <a:r>
              <a:rPr lang="hu-HU" dirty="0" err="1" smtClean="0"/>
              <a:t>Támop</a:t>
            </a:r>
            <a:r>
              <a:rPr lang="hu-HU" dirty="0" smtClean="0"/>
              <a:t> projektben kifejlesztésre került </a:t>
            </a:r>
            <a:r>
              <a:rPr lang="hu-HU" b="1" dirty="0" smtClean="0"/>
              <a:t>esélyteremtő intézményfejlesztési program (ETIPE) </a:t>
            </a:r>
            <a:r>
              <a:rPr lang="hu-HU" b="1" dirty="0"/>
              <a:t>disszeminációja</a:t>
            </a:r>
            <a:r>
              <a:rPr lang="hu-HU" dirty="0"/>
              <a:t>, hatékonyságának vizsgálata</a:t>
            </a:r>
            <a:r>
              <a:rPr lang="hu-HU" dirty="0" smtClean="0"/>
              <a:t>. </a:t>
            </a:r>
            <a:r>
              <a:rPr lang="hu-HU" b="1" dirty="0" smtClean="0"/>
              <a:t>Továbbképzések</a:t>
            </a:r>
            <a:r>
              <a:rPr lang="hu-HU" dirty="0" smtClean="0"/>
              <a:t> szervezése, megvalósítása.</a:t>
            </a:r>
          </a:p>
          <a:p>
            <a:pPr algn="just">
              <a:lnSpc>
                <a:spcPct val="12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endParaRPr lang="hu-HU" dirty="0"/>
          </a:p>
          <a:p>
            <a:pPr algn="just">
              <a:lnSpc>
                <a:spcPct val="12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hu-HU" b="1" dirty="0"/>
              <a:t>Deszegregációs folyamatok </a:t>
            </a:r>
            <a:r>
              <a:rPr lang="hu-HU" dirty="0"/>
              <a:t>előkészítésének és </a:t>
            </a:r>
            <a:r>
              <a:rPr lang="hu-HU" dirty="0" err="1" smtClean="0"/>
              <a:t>megvalósítá-sának</a:t>
            </a:r>
            <a:r>
              <a:rPr lang="hu-HU" dirty="0" smtClean="0"/>
              <a:t>  </a:t>
            </a:r>
            <a:r>
              <a:rPr lang="hu-HU" dirty="0"/>
              <a:t>támogatása a település kapcsolatrendszerét megcélozva </a:t>
            </a:r>
            <a:r>
              <a:rPr lang="hu-HU" dirty="0" smtClean="0"/>
              <a:t>(mini </a:t>
            </a:r>
            <a:r>
              <a:rPr lang="hu-HU" dirty="0"/>
              <a:t>projektek, települési kerekasztal</a:t>
            </a:r>
            <a:r>
              <a:rPr lang="hu-HU" dirty="0" smtClean="0"/>
              <a:t>).</a:t>
            </a:r>
            <a:endParaRPr lang="hu-HU" dirty="0"/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2555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444491" cy="936104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rmAutofit/>
          </a:bodyPr>
          <a:lstStyle/>
          <a:p>
            <a:r>
              <a:rPr lang="hu-HU" dirty="0" smtClean="0"/>
              <a:t>Intézményfejlesztésbe bevont intézmények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54" y="1952553"/>
            <a:ext cx="7798273" cy="484358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5" name="Szövegdoboz 4"/>
          <p:cNvSpPr txBox="1"/>
          <p:nvPr/>
        </p:nvSpPr>
        <p:spPr>
          <a:xfrm>
            <a:off x="2960469" y="6152829"/>
            <a:ext cx="312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3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hu-HU" b="1" dirty="0">
              <a:solidFill>
                <a:srgbClr val="0039A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156353" y="577376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3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hu-HU" b="1" dirty="0">
              <a:solidFill>
                <a:srgbClr val="0039A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1963522" y="510318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3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hu-HU" b="1" dirty="0">
              <a:solidFill>
                <a:srgbClr val="0039A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2999900" y="3876166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3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hu-HU" b="1" dirty="0">
              <a:solidFill>
                <a:srgbClr val="0039A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3703712" y="5808765"/>
            <a:ext cx="428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3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hu-HU" b="1" dirty="0">
              <a:solidFill>
                <a:srgbClr val="0039A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4920886" y="51356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3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hu-HU" b="1" dirty="0">
              <a:solidFill>
                <a:srgbClr val="0039A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4948092" y="4559010"/>
            <a:ext cx="441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3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hu-HU" b="1" dirty="0">
              <a:solidFill>
                <a:srgbClr val="0039A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5560830" y="4813373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3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hu-HU" b="1" dirty="0">
              <a:solidFill>
                <a:srgbClr val="0039A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6096997" y="331284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3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hu-HU" b="1" dirty="0">
              <a:solidFill>
                <a:srgbClr val="0039A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7121160" y="244803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3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hu-HU" b="1" dirty="0">
              <a:solidFill>
                <a:srgbClr val="0039A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5233792" y="252642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3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endParaRPr lang="hu-HU" b="1" dirty="0">
              <a:solidFill>
                <a:srgbClr val="0039A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4727858" y="286760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3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hu-HU" b="1" dirty="0">
              <a:solidFill>
                <a:srgbClr val="0039A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4235745" y="2643595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3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hu-HU" b="1" dirty="0">
              <a:solidFill>
                <a:srgbClr val="0039A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176902" y="1417183"/>
            <a:ext cx="4846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39AC"/>
                </a:solidFill>
              </a:rPr>
              <a:t>Jelenleg 150 intézmény került előzetes kiválasztásra a pályázati felhívás szempontjai alapján</a:t>
            </a:r>
            <a:r>
              <a:rPr lang="hu-HU" b="1" dirty="0" smtClean="0">
                <a:solidFill>
                  <a:srgbClr val="003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hu-HU" b="1" dirty="0">
              <a:solidFill>
                <a:srgbClr val="0039A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Szövegdoboz 26"/>
          <p:cNvSpPr txBox="1"/>
          <p:nvPr/>
        </p:nvSpPr>
        <p:spPr>
          <a:xfrm>
            <a:off x="6524548" y="4767965"/>
            <a:ext cx="26979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FF0000"/>
                </a:solidFill>
              </a:rPr>
              <a:t>A fejlesztésbe bevont intézményeken belül     30 módszertani partneriskola segíti majd a hálózati tanulás megvalósulását</a:t>
            </a:r>
            <a:r>
              <a:rPr lang="hu-HU" dirty="0" smtClean="0">
                <a:solidFill>
                  <a:srgbClr val="FF0000"/>
                </a:solidFill>
              </a:rPr>
              <a:t>.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1424201" y="568143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hu-HU" b="1" dirty="0">
              <a:solidFill>
                <a:srgbClr val="C0504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2138067" y="614309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hu-H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Szövegdoboz 29"/>
          <p:cNvSpPr txBox="1"/>
          <p:nvPr/>
        </p:nvSpPr>
        <p:spPr>
          <a:xfrm>
            <a:off x="2657410" y="50867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hu-H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3058801" y="475759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hu-H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4057451" y="496027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hu-H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Szövegdoboz 32"/>
          <p:cNvSpPr txBox="1"/>
          <p:nvPr/>
        </p:nvSpPr>
        <p:spPr>
          <a:xfrm>
            <a:off x="5126491" y="577376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hu-H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Szövegdoboz 33"/>
          <p:cNvSpPr txBox="1"/>
          <p:nvPr/>
        </p:nvSpPr>
        <p:spPr>
          <a:xfrm>
            <a:off x="6970974" y="312817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hu-H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Szövegdoboz 34"/>
          <p:cNvSpPr txBox="1"/>
          <p:nvPr/>
        </p:nvSpPr>
        <p:spPr>
          <a:xfrm>
            <a:off x="5886062" y="543943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hu-H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Szövegdoboz 35"/>
          <p:cNvSpPr txBox="1"/>
          <p:nvPr/>
        </p:nvSpPr>
        <p:spPr>
          <a:xfrm>
            <a:off x="6347909" y="418043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hu-H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Szövegdoboz 36"/>
          <p:cNvSpPr txBox="1"/>
          <p:nvPr/>
        </p:nvSpPr>
        <p:spPr>
          <a:xfrm>
            <a:off x="5518485" y="37734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hu-H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Szövegdoboz 37"/>
          <p:cNvSpPr txBox="1"/>
          <p:nvPr/>
        </p:nvSpPr>
        <p:spPr>
          <a:xfrm>
            <a:off x="5117338" y="340413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hu-H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Szövegdoboz 38"/>
          <p:cNvSpPr txBox="1"/>
          <p:nvPr/>
        </p:nvSpPr>
        <p:spPr>
          <a:xfrm>
            <a:off x="5492875" y="302028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hu-H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Szövegdoboz 39"/>
          <p:cNvSpPr txBox="1"/>
          <p:nvPr/>
        </p:nvSpPr>
        <p:spPr>
          <a:xfrm>
            <a:off x="4072380" y="31501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hu-H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35742" y="6281598"/>
            <a:ext cx="27363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Esélyteremtés a köznevelésben</a:t>
            </a:r>
            <a:endParaRPr kumimoji="0" lang="hu-HU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EFOP-3.1.7-16-2016-00001</a:t>
            </a:r>
            <a:endParaRPr kumimoji="0" lang="hu-HU" altLang="hu-HU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48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6333" y="185611"/>
            <a:ext cx="7560840" cy="751520"/>
          </a:xfrm>
        </p:spPr>
        <p:txBody>
          <a:bodyPr/>
          <a:lstStyle/>
          <a:p>
            <a:r>
              <a:rPr lang="hu-HU" sz="2400" dirty="0" smtClean="0"/>
              <a:t>Módszertani partneriskola („gyakorlóhely”) céljai</a:t>
            </a:r>
            <a:endParaRPr lang="hu-HU" sz="24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2873" y="6150495"/>
            <a:ext cx="28803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Esélyteremtés a köznevelésben</a:t>
            </a:r>
            <a:endParaRPr kumimoji="0" lang="hu-HU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EFOP-3.1.7-16-2016-00001</a:t>
            </a:r>
            <a:endParaRPr kumimoji="0" lang="hu-HU" altLang="hu-HU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26339655"/>
              </p:ext>
            </p:extLst>
          </p:nvPr>
        </p:nvGraphicFramePr>
        <p:xfrm>
          <a:off x="466333" y="1307776"/>
          <a:ext cx="8493384" cy="5073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094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1ABD177D38260B4CA795B3F2BE6D05E4" ma:contentTypeVersion="1" ma:contentTypeDescription="Új dokumentum létrehozása." ma:contentTypeScope="" ma:versionID="1166b138cd23266bab590bc36aa5e93f">
  <xsd:schema xmlns:xsd="http://www.w3.org/2001/XMLSchema" xmlns:xs="http://www.w3.org/2001/XMLSchema" xmlns:p="http://schemas.microsoft.com/office/2006/metadata/properties" xmlns:ns2="48720cb8-3ff5-4bfc-8272-a3c3c2ef3125" targetNamespace="http://schemas.microsoft.com/office/2006/metadata/properties" ma:root="true" ma:fieldsID="89ca6b7ae6b00882864f3ce1503bb8c2" ns2:_="">
    <xsd:import namespace="48720cb8-3ff5-4bfc-8272-a3c3c2ef3125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20cb8-3ff5-4bfc-8272-a3c3c2ef312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Résztvevők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E6A9ADA-F06D-4DCE-85B4-1B3EB85449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20cb8-3ff5-4bfc-8272-a3c3c2ef31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4DB4C75-F452-4602-AE51-6D89E6D5F4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A47E37-C9DD-45D3-8A16-3EFF39A6438E}">
  <ds:schemaRefs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48720cb8-3ff5-4bfc-8272-a3c3c2ef3125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11356</TotalTime>
  <Words>816</Words>
  <Application>Microsoft Office PowerPoint</Application>
  <PresentationFormat>Diavetítés a képernyőre (4:3 oldalarány)</PresentationFormat>
  <Paragraphs>270</Paragraphs>
  <Slides>17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3</vt:i4>
      </vt:variant>
      <vt:variant>
        <vt:lpstr>Diacímek</vt:lpstr>
      </vt:variant>
      <vt:variant>
        <vt:i4>17</vt:i4>
      </vt:variant>
    </vt:vector>
  </HeadingPairs>
  <TitlesOfParts>
    <vt:vector size="24" baseType="lpstr">
      <vt:lpstr>Arial</vt:lpstr>
      <vt:lpstr>Calibri</vt:lpstr>
      <vt:lpstr>Times New Roman</vt:lpstr>
      <vt:lpstr>Wingdings</vt:lpstr>
      <vt:lpstr>Office-téma</vt:lpstr>
      <vt:lpstr>1_Office-téma</vt:lpstr>
      <vt:lpstr>2_Office-téma</vt:lpstr>
      <vt:lpstr> EFOP-3.1.7-16-2016-00001 „esélyteremtés a köznevelésben”  c. kiemelt  projekt </vt:lpstr>
      <vt:lpstr>PowerPoint-bemutató</vt:lpstr>
      <vt:lpstr>PowerPoint-bemutató</vt:lpstr>
      <vt:lpstr>A projekt előzménye</vt:lpstr>
      <vt:lpstr>A projekt céljai</vt:lpstr>
      <vt:lpstr>A projekt felépítése</vt:lpstr>
      <vt:lpstr>Intézményfejlesztés  Tevékenységei</vt:lpstr>
      <vt:lpstr>Intézményfejlesztésbe bevont intézmények</vt:lpstr>
      <vt:lpstr>Módszertani partneriskola („gyakorlóhely”) céljai</vt:lpstr>
      <vt:lpstr>ETIPE - Esélyteremtő intézményfejlesztési     program és eszközrendszer</vt:lpstr>
      <vt:lpstr>PowerPoint-bemutató</vt:lpstr>
      <vt:lpstr>ETIPE - Esélyteremtő intézményfejlesztési        program és eszközrendszer </vt:lpstr>
      <vt:lpstr>Hátránykompenzáció Tevékenységei</vt:lpstr>
      <vt:lpstr>Tanoda, második esély Régiós eloszlása</vt:lpstr>
      <vt:lpstr>Roma lányok programpillér</vt:lpstr>
      <vt:lpstr>Roma lány pillérben résztvevő programszolgáltatók Régiós eloszlása</vt:lpstr>
      <vt:lpstr>PowerPoint-bemutató</vt:lpstr>
    </vt:vector>
  </TitlesOfParts>
  <Company>novak.adam@gmail.com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Brassói Sándor</cp:lastModifiedBy>
  <cp:revision>297</cp:revision>
  <cp:lastPrinted>2017-09-05T10:53:17Z</cp:lastPrinted>
  <dcterms:created xsi:type="dcterms:W3CDTF">2014-03-03T11:13:53Z</dcterms:created>
  <dcterms:modified xsi:type="dcterms:W3CDTF">2017-11-30T07:11:54Z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0x0101001ABD177D38260B4CA795B3F2BE6D05E4</vt:lpwstr>
  </property>
</Properties>
</file>